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71" r:id="rId2"/>
    <p:sldId id="270" r:id="rId3"/>
    <p:sldId id="272"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837A23-D798-443A-9864-0DCA9FD8C21A}" v="1" dt="2026-08-05T14:36:04.4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6" d="100"/>
          <a:sy n="96" d="100"/>
        </p:scale>
        <p:origin x="1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Sheets" userId="879dd421-abeb-4af9-bf3c-ec752654c994" providerId="ADAL" clId="{1A2DCF0B-11C6-462F-8480-2244D9E34B8E}"/>
    <pc:docChg chg="modSld">
      <pc:chgData name="Aaron Sheets" userId="879dd421-abeb-4af9-bf3c-ec752654c994" providerId="ADAL" clId="{1A2DCF0B-11C6-462F-8480-2244D9E34B8E}" dt="2026-08-05T14:36:04.434" v="0" actId="767"/>
      <pc:docMkLst>
        <pc:docMk/>
      </pc:docMkLst>
      <pc:sldChg chg="addSp modSp">
        <pc:chgData name="Aaron Sheets" userId="879dd421-abeb-4af9-bf3c-ec752654c994" providerId="ADAL" clId="{1A2DCF0B-11C6-462F-8480-2244D9E34B8E}" dt="2026-08-05T14:36:04.434" v="0" actId="767"/>
        <pc:sldMkLst>
          <pc:docMk/>
          <pc:sldMk cId="2393814692" sldId="270"/>
        </pc:sldMkLst>
        <pc:spChg chg="add mod">
          <ac:chgData name="Aaron Sheets" userId="879dd421-abeb-4af9-bf3c-ec752654c994" providerId="ADAL" clId="{1A2DCF0B-11C6-462F-8480-2244D9E34B8E}" dt="2026-08-05T14:36:04.434" v="0" actId="767"/>
          <ac:spMkLst>
            <pc:docMk/>
            <pc:sldMk cId="2393814692" sldId="270"/>
            <ac:spMk id="19" creationId="{23651F34-B57D-5169-E9AE-294EB6E4E77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98974E-7394-40AE-88B5-159D6722488B}"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A22DE9-3064-4092-AFFF-395F679C4101}" type="slidenum">
              <a:rPr lang="en-US" smtClean="0"/>
              <a:t>‹#›</a:t>
            </a:fld>
            <a:endParaRPr lang="en-US"/>
          </a:p>
        </p:txBody>
      </p:sp>
    </p:spTree>
    <p:extLst>
      <p:ext uri="{BB962C8B-B14F-4D97-AF65-F5344CB8AC3E}">
        <p14:creationId xmlns:p14="http://schemas.microsoft.com/office/powerpoint/2010/main" val="3894673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77CD-7AC0-5346-1B7B-3285CE02D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DD85D-B8AA-8EA6-A66D-C40C38E99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BB513F-F92A-BE64-F892-9CF2DE2132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279AA4-478E-1A26-A8EC-64F87CFA804E}"/>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787218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57486-702E-31AE-5A2D-11B706AEA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E0117-D750-1215-C900-A3F21576B1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27496-EFCF-1713-C26B-0F94ADE829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9AB879-9D5D-7432-7B26-EB4526892779}"/>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184761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EFF36-BE9B-CCD0-AAEF-3B22E468F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58093-D9B3-5907-D749-DAF654C0D2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B0602B-DB5A-91F7-E1CB-E486CFCD6B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4C1A29-AD8A-7BE7-01A0-F551F941F1C4}"/>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94169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4CC-9556-1FDB-87DE-9AE2824DE8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79E76C-3063-9C06-F6D1-9AD646049A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9E3374-C057-CE2B-9582-7F67DD74ACD1}"/>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5" name="Footer Placeholder 4">
            <a:extLst>
              <a:ext uri="{FF2B5EF4-FFF2-40B4-BE49-F238E27FC236}">
                <a16:creationId xmlns:a16="http://schemas.microsoft.com/office/drawing/2014/main" id="{9DEFDD37-A69C-0C15-EBDB-7B3129F6A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746E2-462A-1A48-A213-9D2388681459}"/>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4051819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DAF09-4F51-706A-37BB-AB81D8F2BB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3F2407-3B8D-507E-A46E-6E5D35F37C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ACF13B-0A85-2C8E-1D14-40D782326F06}"/>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5" name="Footer Placeholder 4">
            <a:extLst>
              <a:ext uri="{FF2B5EF4-FFF2-40B4-BE49-F238E27FC236}">
                <a16:creationId xmlns:a16="http://schemas.microsoft.com/office/drawing/2014/main" id="{B3F219EF-0817-15D7-609D-1AE264956A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59DBDC-9AE2-6AF6-E582-9AA9661DC975}"/>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3968563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F6F019-B455-361D-02B0-428C75186E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D5D8DA-DA76-1459-79F6-94667E5B37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6F5A8-2944-CD38-36EA-BCD8E3186658}"/>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5" name="Footer Placeholder 4">
            <a:extLst>
              <a:ext uri="{FF2B5EF4-FFF2-40B4-BE49-F238E27FC236}">
                <a16:creationId xmlns:a16="http://schemas.microsoft.com/office/drawing/2014/main" id="{0B419DD3-FC85-F38E-383E-A1B9A28467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264C7-525A-376D-48FE-ACAC917D3EDE}"/>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152059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en-US" sz="1500"/>
          </a:p>
        </p:txBody>
      </p:sp>
    </p:spTree>
    <p:extLst>
      <p:ext uri="{BB962C8B-B14F-4D97-AF65-F5344CB8AC3E}">
        <p14:creationId xmlns:p14="http://schemas.microsoft.com/office/powerpoint/2010/main" val="90923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en-US" sz="1500"/>
          </a:p>
        </p:txBody>
      </p:sp>
    </p:spTree>
    <p:extLst>
      <p:ext uri="{BB962C8B-B14F-4D97-AF65-F5344CB8AC3E}">
        <p14:creationId xmlns:p14="http://schemas.microsoft.com/office/powerpoint/2010/main" val="1577857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en-US" sz="1500"/>
          </a:p>
        </p:txBody>
      </p:sp>
    </p:spTree>
    <p:extLst>
      <p:ext uri="{BB962C8B-B14F-4D97-AF65-F5344CB8AC3E}">
        <p14:creationId xmlns:p14="http://schemas.microsoft.com/office/powerpoint/2010/main" val="1399112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2171C-F560-5F66-BED7-F340BC41EE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E3C625-44ED-EBD7-4390-EE06A9EA18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C07797-6366-2635-2774-63B22B6D37A9}"/>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5" name="Footer Placeholder 4">
            <a:extLst>
              <a:ext uri="{FF2B5EF4-FFF2-40B4-BE49-F238E27FC236}">
                <a16:creationId xmlns:a16="http://schemas.microsoft.com/office/drawing/2014/main" id="{21DE1EC1-6D0D-21BE-0A2B-FFC8961A07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8A370-8E3F-2138-6188-E791713D6895}"/>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1152788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3EF9E-2647-7ACD-E712-7DEB4623E7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53BDEF-B630-7618-B96E-95CE32774E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B01F59-24FB-A8F7-0590-C00F71AAAEA7}"/>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5" name="Footer Placeholder 4">
            <a:extLst>
              <a:ext uri="{FF2B5EF4-FFF2-40B4-BE49-F238E27FC236}">
                <a16:creationId xmlns:a16="http://schemas.microsoft.com/office/drawing/2014/main" id="{AFB01A7B-EED0-B8AA-1AB3-B96AD50862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F5ACB7-929E-EF1B-AE25-B2C526050FEB}"/>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3872639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1ECDC-F121-A3A4-AB3C-8A1870FD8F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E5FB6A-8C83-4012-ED8F-2D86BBB3B6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B59F9D-3F73-2465-3DE5-4927BEB7F3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149487-1A1D-900B-68BA-23CA13797761}"/>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6" name="Footer Placeholder 5">
            <a:extLst>
              <a:ext uri="{FF2B5EF4-FFF2-40B4-BE49-F238E27FC236}">
                <a16:creationId xmlns:a16="http://schemas.microsoft.com/office/drawing/2014/main" id="{F42B7BDC-88D0-5DC8-15DB-A40AAC84C8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6C5AB2-DD6B-BC9E-AB67-ACABBC31C370}"/>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683660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1C7DD-830A-CB03-131B-4272094D4B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1FE04E-A77B-4B16-5BF8-2C76D28E89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DEA4F9-B48B-9DA9-470A-A71EF1DAE8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4DAA6B-DA77-A6AA-9874-AA4C931F32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C301B9-992C-96E1-C29E-21EC0A5FFD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426201-5749-5E55-47AB-C576CCE953E3}"/>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8" name="Footer Placeholder 7">
            <a:extLst>
              <a:ext uri="{FF2B5EF4-FFF2-40B4-BE49-F238E27FC236}">
                <a16:creationId xmlns:a16="http://schemas.microsoft.com/office/drawing/2014/main" id="{4FC10636-AF46-D086-A7BA-B39B1D05F4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7CB24C-B9F5-12A2-07B7-21DE0F5AC4E8}"/>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39142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DC2EF-4B0E-4389-8B04-30DCFBD68D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C1B9C5-9C88-C6FC-BB6F-B935A4C5E21E}"/>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4" name="Footer Placeholder 3">
            <a:extLst>
              <a:ext uri="{FF2B5EF4-FFF2-40B4-BE49-F238E27FC236}">
                <a16:creationId xmlns:a16="http://schemas.microsoft.com/office/drawing/2014/main" id="{032B0574-92AF-F83A-5ED2-0E1B7069FF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8099D4-865E-0A26-DDA0-329E01061136}"/>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1629517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C0B0B3-29F7-432F-DBFB-FC02A71EEC88}"/>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3" name="Footer Placeholder 2">
            <a:extLst>
              <a:ext uri="{FF2B5EF4-FFF2-40B4-BE49-F238E27FC236}">
                <a16:creationId xmlns:a16="http://schemas.microsoft.com/office/drawing/2014/main" id="{A4B6043F-0E2B-8FFF-D804-EFDE625A67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EE72C0-5404-0072-4FBD-D1DFCA158A79}"/>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175566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26A57-458A-9171-86DA-C8FC368AA3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E9FADB-B20E-8107-7F26-F989E82A30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740C3E-EC97-61ED-71C6-3F9EE57A4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1288F6-315A-783C-AC12-EED0ED5AD334}"/>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6" name="Footer Placeholder 5">
            <a:extLst>
              <a:ext uri="{FF2B5EF4-FFF2-40B4-BE49-F238E27FC236}">
                <a16:creationId xmlns:a16="http://schemas.microsoft.com/office/drawing/2014/main" id="{D69AA654-0BAB-BAC5-D682-2498E202F8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B7022-2FC4-31AB-46E4-C5C0BEA3D5A5}"/>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3641520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C1703-17C6-09DA-CC4D-8C4A02ADC9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FC701-18FE-B472-EDDC-EFC4C80F27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5A5347-98E8-B65E-FD35-F0130A4BFF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161C9B-4CD3-2067-3375-0872B24E6E63}"/>
              </a:ext>
            </a:extLst>
          </p:cNvPr>
          <p:cNvSpPr>
            <a:spLocks noGrp="1"/>
          </p:cNvSpPr>
          <p:nvPr>
            <p:ph type="dt" sz="half" idx="10"/>
          </p:nvPr>
        </p:nvSpPr>
        <p:spPr/>
        <p:txBody>
          <a:bodyPr/>
          <a:lstStyle/>
          <a:p>
            <a:fld id="{2BA18824-7725-4F9E-99C8-0B7D6C50A420}" type="datetimeFigureOut">
              <a:rPr lang="en-US" smtClean="0"/>
              <a:t>8/5/2026</a:t>
            </a:fld>
            <a:endParaRPr lang="en-US"/>
          </a:p>
        </p:txBody>
      </p:sp>
      <p:sp>
        <p:nvSpPr>
          <p:cNvPr id="6" name="Footer Placeholder 5">
            <a:extLst>
              <a:ext uri="{FF2B5EF4-FFF2-40B4-BE49-F238E27FC236}">
                <a16:creationId xmlns:a16="http://schemas.microsoft.com/office/drawing/2014/main" id="{A25BC8A9-A51E-80FD-88D7-A0AE167E30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99887-0EB3-466D-6EE5-87F026C995A8}"/>
              </a:ext>
            </a:extLst>
          </p:cNvPr>
          <p:cNvSpPr>
            <a:spLocks noGrp="1"/>
          </p:cNvSpPr>
          <p:nvPr>
            <p:ph type="sldNum" sz="quarter" idx="12"/>
          </p:nvPr>
        </p:nvSpPr>
        <p:spPr/>
        <p:txBody>
          <a:bodyPr/>
          <a:lstStyle/>
          <a:p>
            <a:fld id="{67A3716C-EC0A-4DFF-90D6-CD23CFB65CBB}" type="slidenum">
              <a:rPr lang="en-US" smtClean="0"/>
              <a:t>‹#›</a:t>
            </a:fld>
            <a:endParaRPr lang="en-US"/>
          </a:p>
        </p:txBody>
      </p:sp>
    </p:spTree>
    <p:extLst>
      <p:ext uri="{BB962C8B-B14F-4D97-AF65-F5344CB8AC3E}">
        <p14:creationId xmlns:p14="http://schemas.microsoft.com/office/powerpoint/2010/main" val="4018026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C75B94-7CD9-1601-45BD-46C525F2FC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1DD037-835A-18EF-CDF0-9925A42A69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9DBDFA-64DF-F2FF-4EBF-50527A65AF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A18824-7725-4F9E-99C8-0B7D6C50A420}" type="datetimeFigureOut">
              <a:rPr lang="en-US" smtClean="0"/>
              <a:t>8/5/2026</a:t>
            </a:fld>
            <a:endParaRPr lang="en-US"/>
          </a:p>
        </p:txBody>
      </p:sp>
      <p:sp>
        <p:nvSpPr>
          <p:cNvPr id="5" name="Footer Placeholder 4">
            <a:extLst>
              <a:ext uri="{FF2B5EF4-FFF2-40B4-BE49-F238E27FC236}">
                <a16:creationId xmlns:a16="http://schemas.microsoft.com/office/drawing/2014/main" id="{3B9E22E8-E0BA-9F8C-0C02-106E8AB352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0510B65-A06B-B3A1-7A51-940650AF7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A3716C-EC0A-4DFF-90D6-CD23CFB65CBB}" type="slidenum">
              <a:rPr lang="en-US" smtClean="0"/>
              <a:t>‹#›</a:t>
            </a:fld>
            <a:endParaRPr lang="en-US"/>
          </a:p>
        </p:txBody>
      </p:sp>
    </p:spTree>
    <p:extLst>
      <p:ext uri="{BB962C8B-B14F-4D97-AF65-F5344CB8AC3E}">
        <p14:creationId xmlns:p14="http://schemas.microsoft.com/office/powerpoint/2010/main" val="1600842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1C83A-1335-A705-CEDE-3E3A9126F46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7DAC77F-6503-3E31-4D1C-3C1BCC97E8D0}"/>
              </a:ext>
            </a:extLst>
          </p:cNvPr>
          <p:cNvSpPr/>
          <p:nvPr/>
        </p:nvSpPr>
        <p:spPr>
          <a:xfrm>
            <a:off x="631925" y="1585516"/>
            <a:ext cx="4254996" cy="519608"/>
          </a:xfrm>
          <a:prstGeom prst="rect">
            <a:avLst/>
          </a:prstGeom>
          <a:noFill/>
          <a:ln/>
        </p:spPr>
        <p:txBody>
          <a:bodyPr wrap="none" lIns="0" tIns="0" rIns="0" bIns="0" rtlCol="0" anchor="t"/>
          <a:lstStyle/>
          <a:p>
            <a:pPr>
              <a:lnSpc>
                <a:spcPts val="4083"/>
              </a:lnSpc>
            </a:pPr>
            <a:r>
              <a:rPr lang="en-US" sz="3250" dirty="0">
                <a:solidFill>
                  <a:srgbClr val="1F1E1E"/>
                </a:solidFill>
                <a:latin typeface="Aptos" panose="020B0004020202020204" pitchFamily="34" charset="0"/>
                <a:ea typeface="Sora Semi Bold" pitchFamily="34" charset="-122"/>
                <a:cs typeface="Sora Semi Bold" pitchFamily="34" charset="-120"/>
              </a:rPr>
              <a:t>Who We Are</a:t>
            </a:r>
            <a:endParaRPr lang="en-US" sz="3250" dirty="0">
              <a:latin typeface="Aptos" panose="020B0004020202020204" pitchFamily="34" charset="0"/>
            </a:endParaRPr>
          </a:p>
        </p:txBody>
      </p:sp>
      <p:sp>
        <p:nvSpPr>
          <p:cNvPr id="4" name="Text 2">
            <a:extLst>
              <a:ext uri="{FF2B5EF4-FFF2-40B4-BE49-F238E27FC236}">
                <a16:creationId xmlns:a16="http://schemas.microsoft.com/office/drawing/2014/main" id="{ED6934D5-8204-B4FF-7570-FDB5FC4A8EF3}"/>
              </a:ext>
            </a:extLst>
          </p:cNvPr>
          <p:cNvSpPr/>
          <p:nvPr/>
        </p:nvSpPr>
        <p:spPr>
          <a:xfrm>
            <a:off x="676176" y="2500016"/>
            <a:ext cx="5182890" cy="717054"/>
          </a:xfrm>
          <a:prstGeom prst="rect">
            <a:avLst/>
          </a:prstGeom>
          <a:noFill/>
          <a:ln/>
        </p:spPr>
        <p:txBody>
          <a:bodyPr wrap="none" lIns="0" tIns="0" rIns="0" bIns="0" rtlCol="0" anchor="t"/>
          <a:lstStyle/>
          <a:p>
            <a:pPr>
              <a:lnSpc>
                <a:spcPts val="5625"/>
              </a:lnSpc>
            </a:pPr>
            <a:r>
              <a:rPr lang="en-US" sz="3000" dirty="0">
                <a:solidFill>
                  <a:srgbClr val="1F1E1E"/>
                </a:solidFill>
                <a:latin typeface="Aptos" panose="020B0004020202020204" pitchFamily="34" charset="0"/>
                <a:ea typeface="Sora Semi Bold" pitchFamily="34" charset="-122"/>
                <a:cs typeface="Sora Semi Bold" pitchFamily="34" charset="-120"/>
              </a:rPr>
              <a:t>Serving Nevada Since 1991</a:t>
            </a:r>
          </a:p>
          <a:p>
            <a:pPr>
              <a:lnSpc>
                <a:spcPts val="5625"/>
              </a:lnSpc>
            </a:pPr>
            <a:endParaRPr lang="en-US" sz="4500" dirty="0">
              <a:latin typeface="Aptos" panose="020B0004020202020204" pitchFamily="34" charset="0"/>
            </a:endParaRPr>
          </a:p>
        </p:txBody>
      </p:sp>
      <p:sp>
        <p:nvSpPr>
          <p:cNvPr id="5" name="Text 3">
            <a:extLst>
              <a:ext uri="{FF2B5EF4-FFF2-40B4-BE49-F238E27FC236}">
                <a16:creationId xmlns:a16="http://schemas.microsoft.com/office/drawing/2014/main" id="{13F1B9D6-4725-A815-90C5-767F688F680D}"/>
              </a:ext>
            </a:extLst>
          </p:cNvPr>
          <p:cNvSpPr/>
          <p:nvPr/>
        </p:nvSpPr>
        <p:spPr>
          <a:xfrm>
            <a:off x="676176" y="3375025"/>
            <a:ext cx="2832497" cy="259755"/>
          </a:xfrm>
          <a:prstGeom prst="rect">
            <a:avLst/>
          </a:prstGeom>
          <a:noFill/>
          <a:ln/>
        </p:spPr>
        <p:txBody>
          <a:bodyPr wrap="none" lIns="0" tIns="0" rIns="0" bIns="0" rtlCol="0" anchor="t"/>
          <a:lstStyle/>
          <a:p>
            <a:pPr>
              <a:lnSpc>
                <a:spcPts val="2042"/>
              </a:lnSpc>
            </a:pPr>
            <a:r>
              <a:rPr lang="en-US" sz="2667" dirty="0">
                <a:solidFill>
                  <a:srgbClr val="1F1E1E"/>
                </a:solidFill>
                <a:latin typeface="Aptos" panose="020B0004020202020204" pitchFamily="34" charset="0"/>
                <a:ea typeface="Sora Semi Bold" pitchFamily="34" charset="-122"/>
                <a:cs typeface="Sora Semi Bold" pitchFamily="34" charset="-120"/>
              </a:rPr>
              <a:t>Family Resource Center</a:t>
            </a:r>
            <a:endParaRPr lang="en-US" sz="2667" dirty="0">
              <a:latin typeface="Aptos" panose="020B0004020202020204" pitchFamily="34" charset="0"/>
            </a:endParaRPr>
          </a:p>
        </p:txBody>
      </p:sp>
      <p:sp>
        <p:nvSpPr>
          <p:cNvPr id="6" name="Text 4">
            <a:extLst>
              <a:ext uri="{FF2B5EF4-FFF2-40B4-BE49-F238E27FC236}">
                <a16:creationId xmlns:a16="http://schemas.microsoft.com/office/drawing/2014/main" id="{21170B1B-DAED-F715-31DC-3CD5EC40E433}"/>
              </a:ext>
            </a:extLst>
          </p:cNvPr>
          <p:cNvSpPr/>
          <p:nvPr/>
        </p:nvSpPr>
        <p:spPr>
          <a:xfrm>
            <a:off x="676176" y="3792736"/>
            <a:ext cx="5182890" cy="252710"/>
          </a:xfrm>
          <a:prstGeom prst="rect">
            <a:avLst/>
          </a:prstGeom>
          <a:noFill/>
          <a:ln/>
        </p:spPr>
        <p:txBody>
          <a:bodyPr wrap="none" lIns="0" tIns="0" rIns="0" bIns="0" rtlCol="0" anchor="t"/>
          <a:lstStyle/>
          <a:p>
            <a:pPr>
              <a:lnSpc>
                <a:spcPts val="1958"/>
              </a:lnSpc>
            </a:pPr>
            <a:endParaRPr lang="en-US" sz="2333" i="1" dirty="0">
              <a:solidFill>
                <a:srgbClr val="000000"/>
              </a:solidFill>
              <a:latin typeface="Aptos" panose="020B0004020202020204" pitchFamily="34" charset="0"/>
              <a:ea typeface="Sora Light" pitchFamily="34" charset="-122"/>
              <a:cs typeface="Sora Light" pitchFamily="34" charset="-120"/>
            </a:endParaRPr>
          </a:p>
          <a:p>
            <a:pPr>
              <a:lnSpc>
                <a:spcPts val="1958"/>
              </a:lnSpc>
            </a:pPr>
            <a:r>
              <a:rPr lang="en-US" sz="2333" i="1" dirty="0">
                <a:solidFill>
                  <a:srgbClr val="000000"/>
                </a:solidFill>
                <a:latin typeface="Aptos" panose="020B0004020202020204" pitchFamily="34" charset="0"/>
                <a:ea typeface="Sora Light" pitchFamily="34" charset="-122"/>
                <a:cs typeface="Sora Light" pitchFamily="34" charset="-120"/>
              </a:rPr>
              <a:t>Our Mission:</a:t>
            </a:r>
          </a:p>
          <a:p>
            <a:pPr>
              <a:lnSpc>
                <a:spcPts val="1958"/>
              </a:lnSpc>
            </a:pPr>
            <a:endParaRPr lang="en-US" sz="2333" i="1" dirty="0">
              <a:solidFill>
                <a:srgbClr val="000000"/>
              </a:solidFill>
              <a:latin typeface="Aptos" panose="020B0004020202020204" pitchFamily="34" charset="0"/>
              <a:ea typeface="Sora Light" pitchFamily="34" charset="-122"/>
              <a:cs typeface="Sora Light" pitchFamily="34" charset="-120"/>
            </a:endParaRPr>
          </a:p>
          <a:p>
            <a:pPr>
              <a:lnSpc>
                <a:spcPts val="1958"/>
              </a:lnSpc>
            </a:pPr>
            <a:r>
              <a:rPr lang="en-US" sz="2333" i="1" dirty="0">
                <a:solidFill>
                  <a:srgbClr val="000000"/>
                </a:solidFill>
                <a:latin typeface="Aptos" panose="020B0004020202020204" pitchFamily="34" charset="0"/>
                <a:cs typeface="Sora Light" pitchFamily="34" charset="-120"/>
              </a:rPr>
              <a:t>Prevent Homelessness</a:t>
            </a:r>
          </a:p>
          <a:p>
            <a:pPr>
              <a:lnSpc>
                <a:spcPts val="1958"/>
              </a:lnSpc>
            </a:pPr>
            <a:r>
              <a:rPr lang="en-US" sz="2333" i="1" dirty="0">
                <a:solidFill>
                  <a:srgbClr val="000000"/>
                </a:solidFill>
                <a:latin typeface="Aptos" panose="020B0004020202020204" pitchFamily="34" charset="0"/>
                <a:cs typeface="Sora Light" pitchFamily="34" charset="-120"/>
              </a:rPr>
              <a:t>Preserve Families</a:t>
            </a:r>
          </a:p>
          <a:p>
            <a:pPr>
              <a:lnSpc>
                <a:spcPts val="1958"/>
              </a:lnSpc>
            </a:pPr>
            <a:r>
              <a:rPr lang="en-US" sz="2333" i="1" dirty="0">
                <a:solidFill>
                  <a:srgbClr val="000000"/>
                </a:solidFill>
                <a:latin typeface="Aptos" panose="020B0004020202020204" pitchFamily="34" charset="0"/>
                <a:cs typeface="Sora Light" pitchFamily="34" charset="-120"/>
              </a:rPr>
              <a:t>Provide Hope</a:t>
            </a:r>
            <a:endParaRPr lang="en-US" sz="2333" i="1" dirty="0">
              <a:latin typeface="Aptos" panose="020B0004020202020204" pitchFamily="34" charset="0"/>
            </a:endParaRPr>
          </a:p>
        </p:txBody>
      </p:sp>
      <p:sp>
        <p:nvSpPr>
          <p:cNvPr id="7" name="Text 5">
            <a:extLst>
              <a:ext uri="{FF2B5EF4-FFF2-40B4-BE49-F238E27FC236}">
                <a16:creationId xmlns:a16="http://schemas.microsoft.com/office/drawing/2014/main" id="{784BB02D-8DCE-F0BD-D5B3-AF583C7D30DE}"/>
              </a:ext>
            </a:extLst>
          </p:cNvPr>
          <p:cNvSpPr/>
          <p:nvPr/>
        </p:nvSpPr>
        <p:spPr>
          <a:xfrm>
            <a:off x="676176" y="4187627"/>
            <a:ext cx="5182890" cy="252710"/>
          </a:xfrm>
          <a:prstGeom prst="rect">
            <a:avLst/>
          </a:prstGeom>
          <a:noFill/>
          <a:ln/>
        </p:spPr>
        <p:txBody>
          <a:bodyPr wrap="none" lIns="0" tIns="0" rIns="0" bIns="0" rtlCol="0" anchor="t"/>
          <a:lstStyle/>
          <a:p>
            <a:pPr>
              <a:lnSpc>
                <a:spcPts val="1958"/>
              </a:lnSpc>
            </a:pPr>
            <a:endParaRPr lang="en-US" sz="1208" dirty="0">
              <a:latin typeface="Aptos" panose="020B0004020202020204" pitchFamily="34" charset="0"/>
            </a:endParaRPr>
          </a:p>
        </p:txBody>
      </p:sp>
      <p:sp>
        <p:nvSpPr>
          <p:cNvPr id="8" name="Text 6">
            <a:extLst>
              <a:ext uri="{FF2B5EF4-FFF2-40B4-BE49-F238E27FC236}">
                <a16:creationId xmlns:a16="http://schemas.microsoft.com/office/drawing/2014/main" id="{CF3D3058-300A-0EAC-25BF-3D868A1577F9}"/>
              </a:ext>
            </a:extLst>
          </p:cNvPr>
          <p:cNvSpPr/>
          <p:nvPr/>
        </p:nvSpPr>
        <p:spPr>
          <a:xfrm>
            <a:off x="6295033" y="2500015"/>
            <a:ext cx="2078633" cy="259755"/>
          </a:xfrm>
          <a:prstGeom prst="rect">
            <a:avLst/>
          </a:prstGeom>
          <a:noFill/>
          <a:ln/>
        </p:spPr>
        <p:txBody>
          <a:bodyPr wrap="none" lIns="0" tIns="0" rIns="0" bIns="0" rtlCol="0" anchor="t"/>
          <a:lstStyle/>
          <a:p>
            <a:pPr>
              <a:lnSpc>
                <a:spcPts val="2042"/>
              </a:lnSpc>
            </a:pPr>
            <a:r>
              <a:rPr lang="en-US" sz="2333" dirty="0">
                <a:solidFill>
                  <a:srgbClr val="1F1E1E"/>
                </a:solidFill>
                <a:latin typeface="Aptos" panose="020B0004020202020204" pitchFamily="34" charset="0"/>
                <a:ea typeface="Sora Semi Bold" pitchFamily="34" charset="-122"/>
                <a:cs typeface="Sora Semi Bold" pitchFamily="34" charset="-120"/>
              </a:rPr>
              <a:t>Programs</a:t>
            </a:r>
            <a:endParaRPr lang="en-US" sz="2333" dirty="0">
              <a:latin typeface="Aptos" panose="020B0004020202020204" pitchFamily="34" charset="0"/>
            </a:endParaRPr>
          </a:p>
        </p:txBody>
      </p:sp>
      <p:sp>
        <p:nvSpPr>
          <p:cNvPr id="9" name="Shape 7">
            <a:extLst>
              <a:ext uri="{FF2B5EF4-FFF2-40B4-BE49-F238E27FC236}">
                <a16:creationId xmlns:a16="http://schemas.microsoft.com/office/drawing/2014/main" id="{C6CC014E-1201-2F31-24E7-99B058CD40FB}"/>
              </a:ext>
            </a:extLst>
          </p:cNvPr>
          <p:cNvSpPr/>
          <p:nvPr/>
        </p:nvSpPr>
        <p:spPr>
          <a:xfrm>
            <a:off x="6295033" y="2937470"/>
            <a:ext cx="5271393" cy="613768"/>
          </a:xfrm>
          <a:prstGeom prst="roundRect">
            <a:avLst>
              <a:gd name="adj" fmla="val 14898"/>
            </a:avLst>
          </a:prstGeom>
          <a:solidFill>
            <a:srgbClr val="FFFFFF"/>
          </a:solidFill>
          <a:ln w="22860">
            <a:solidFill>
              <a:srgbClr val="DFB8BC"/>
            </a:solidFill>
            <a:prstDash val="solid"/>
          </a:ln>
        </p:spPr>
        <p:txBody>
          <a:bodyPr/>
          <a:lstStyle/>
          <a:p>
            <a:endParaRPr lang="en-US" sz="1500"/>
          </a:p>
        </p:txBody>
      </p:sp>
      <p:sp>
        <p:nvSpPr>
          <p:cNvPr id="10" name="Shape 8">
            <a:extLst>
              <a:ext uri="{FF2B5EF4-FFF2-40B4-BE49-F238E27FC236}">
                <a16:creationId xmlns:a16="http://schemas.microsoft.com/office/drawing/2014/main" id="{DDAD6062-D14C-9B55-77EA-F08143FB361B}"/>
              </a:ext>
            </a:extLst>
          </p:cNvPr>
          <p:cNvSpPr/>
          <p:nvPr/>
        </p:nvSpPr>
        <p:spPr>
          <a:xfrm>
            <a:off x="6275983" y="2937470"/>
            <a:ext cx="76200" cy="613768"/>
          </a:xfrm>
          <a:prstGeom prst="roundRect">
            <a:avLst>
              <a:gd name="adj" fmla="val 87077"/>
            </a:avLst>
          </a:prstGeom>
          <a:solidFill>
            <a:srgbClr val="DA1B2E"/>
          </a:solidFill>
          <a:ln/>
        </p:spPr>
        <p:txBody>
          <a:bodyPr/>
          <a:lstStyle/>
          <a:p>
            <a:endParaRPr lang="en-US" sz="1500"/>
          </a:p>
        </p:txBody>
      </p:sp>
      <p:sp>
        <p:nvSpPr>
          <p:cNvPr id="11" name="Text 9">
            <a:extLst>
              <a:ext uri="{FF2B5EF4-FFF2-40B4-BE49-F238E27FC236}">
                <a16:creationId xmlns:a16="http://schemas.microsoft.com/office/drawing/2014/main" id="{76124308-67FD-D548-37BF-F92572A5C583}"/>
              </a:ext>
            </a:extLst>
          </p:cNvPr>
          <p:cNvSpPr/>
          <p:nvPr/>
        </p:nvSpPr>
        <p:spPr>
          <a:xfrm>
            <a:off x="6529190" y="3114477"/>
            <a:ext cx="3577729" cy="259755"/>
          </a:xfrm>
          <a:prstGeom prst="rect">
            <a:avLst/>
          </a:prstGeom>
          <a:noFill/>
          <a:ln/>
        </p:spPr>
        <p:txBody>
          <a:bodyPr wrap="none" lIns="0" tIns="0" rIns="0" bIns="0" rtlCol="0" anchor="t"/>
          <a:lstStyle/>
          <a:p>
            <a:pPr>
              <a:lnSpc>
                <a:spcPts val="2042"/>
              </a:lnSpc>
            </a:pPr>
            <a:r>
              <a:rPr lang="en-US" sz="2333" dirty="0">
                <a:solidFill>
                  <a:srgbClr val="3B3535"/>
                </a:solidFill>
                <a:latin typeface="Aptos" panose="020B0004020202020204" pitchFamily="34" charset="0"/>
                <a:ea typeface="Sora Semi Bold" pitchFamily="34" charset="-122"/>
                <a:cs typeface="Sora Semi Bold" pitchFamily="34" charset="-120"/>
              </a:rPr>
              <a:t>Scattered Site Emergency Shelter</a:t>
            </a:r>
            <a:endParaRPr lang="en-US" sz="2333" dirty="0">
              <a:latin typeface="Aptos" panose="020B0004020202020204" pitchFamily="34" charset="0"/>
            </a:endParaRPr>
          </a:p>
        </p:txBody>
      </p:sp>
      <p:sp>
        <p:nvSpPr>
          <p:cNvPr id="12" name="Shape 10">
            <a:extLst>
              <a:ext uri="{FF2B5EF4-FFF2-40B4-BE49-F238E27FC236}">
                <a16:creationId xmlns:a16="http://schemas.microsoft.com/office/drawing/2014/main" id="{AB50D61D-DDB8-4667-199A-341A5F8142F2}"/>
              </a:ext>
            </a:extLst>
          </p:cNvPr>
          <p:cNvSpPr/>
          <p:nvPr/>
        </p:nvSpPr>
        <p:spPr>
          <a:xfrm>
            <a:off x="6295033" y="3709194"/>
            <a:ext cx="5271393" cy="613768"/>
          </a:xfrm>
          <a:prstGeom prst="roundRect">
            <a:avLst>
              <a:gd name="adj" fmla="val 14898"/>
            </a:avLst>
          </a:prstGeom>
          <a:solidFill>
            <a:srgbClr val="FFFFFF"/>
          </a:solidFill>
          <a:ln w="22860">
            <a:solidFill>
              <a:srgbClr val="DFB8BC"/>
            </a:solidFill>
            <a:prstDash val="solid"/>
          </a:ln>
        </p:spPr>
        <p:txBody>
          <a:bodyPr/>
          <a:lstStyle/>
          <a:p>
            <a:endParaRPr lang="en-US" sz="1500"/>
          </a:p>
        </p:txBody>
      </p:sp>
      <p:sp>
        <p:nvSpPr>
          <p:cNvPr id="13" name="Shape 11">
            <a:extLst>
              <a:ext uri="{FF2B5EF4-FFF2-40B4-BE49-F238E27FC236}">
                <a16:creationId xmlns:a16="http://schemas.microsoft.com/office/drawing/2014/main" id="{FB390A42-973F-9FDE-A6C1-5015025F3DF0}"/>
              </a:ext>
            </a:extLst>
          </p:cNvPr>
          <p:cNvSpPr/>
          <p:nvPr/>
        </p:nvSpPr>
        <p:spPr>
          <a:xfrm>
            <a:off x="6275983" y="3709194"/>
            <a:ext cx="76200" cy="613768"/>
          </a:xfrm>
          <a:prstGeom prst="roundRect">
            <a:avLst>
              <a:gd name="adj" fmla="val 87077"/>
            </a:avLst>
          </a:prstGeom>
          <a:solidFill>
            <a:srgbClr val="DA1B2E"/>
          </a:solidFill>
          <a:ln/>
        </p:spPr>
        <p:txBody>
          <a:bodyPr/>
          <a:lstStyle/>
          <a:p>
            <a:endParaRPr lang="en-US" sz="1500"/>
          </a:p>
        </p:txBody>
      </p:sp>
      <p:sp>
        <p:nvSpPr>
          <p:cNvPr id="14" name="Text 12">
            <a:extLst>
              <a:ext uri="{FF2B5EF4-FFF2-40B4-BE49-F238E27FC236}">
                <a16:creationId xmlns:a16="http://schemas.microsoft.com/office/drawing/2014/main" id="{DDAF2545-A4B5-0E60-7567-65CC7E966732}"/>
              </a:ext>
            </a:extLst>
          </p:cNvPr>
          <p:cNvSpPr/>
          <p:nvPr/>
        </p:nvSpPr>
        <p:spPr>
          <a:xfrm>
            <a:off x="6529189" y="3886200"/>
            <a:ext cx="2078633" cy="259755"/>
          </a:xfrm>
          <a:prstGeom prst="rect">
            <a:avLst/>
          </a:prstGeom>
          <a:noFill/>
          <a:ln/>
        </p:spPr>
        <p:txBody>
          <a:bodyPr wrap="none" lIns="0" tIns="0" rIns="0" bIns="0" rtlCol="0" anchor="t"/>
          <a:lstStyle/>
          <a:p>
            <a:pPr>
              <a:lnSpc>
                <a:spcPts val="2042"/>
              </a:lnSpc>
            </a:pPr>
            <a:r>
              <a:rPr lang="en-US" sz="2333" dirty="0">
                <a:solidFill>
                  <a:srgbClr val="3B3535"/>
                </a:solidFill>
                <a:latin typeface="Aptos" panose="020B0004020202020204" pitchFamily="34" charset="0"/>
                <a:ea typeface="Sora Semi Bold" pitchFamily="34" charset="-122"/>
                <a:cs typeface="Sora Semi Bold" pitchFamily="34" charset="-120"/>
              </a:rPr>
              <a:t>Rapid Rehousing</a:t>
            </a:r>
            <a:endParaRPr lang="en-US" sz="2333" dirty="0">
              <a:latin typeface="Aptos" panose="020B0004020202020204" pitchFamily="34" charset="0"/>
            </a:endParaRPr>
          </a:p>
        </p:txBody>
      </p:sp>
      <p:sp>
        <p:nvSpPr>
          <p:cNvPr id="15" name="Shape 13">
            <a:extLst>
              <a:ext uri="{FF2B5EF4-FFF2-40B4-BE49-F238E27FC236}">
                <a16:creationId xmlns:a16="http://schemas.microsoft.com/office/drawing/2014/main" id="{6ADE7AC9-5BDE-D45B-5B77-543D2A3E4D3C}"/>
              </a:ext>
            </a:extLst>
          </p:cNvPr>
          <p:cNvSpPr/>
          <p:nvPr/>
        </p:nvSpPr>
        <p:spPr>
          <a:xfrm>
            <a:off x="6295033" y="4480918"/>
            <a:ext cx="5271393" cy="613768"/>
          </a:xfrm>
          <a:prstGeom prst="roundRect">
            <a:avLst>
              <a:gd name="adj" fmla="val 14898"/>
            </a:avLst>
          </a:prstGeom>
          <a:solidFill>
            <a:srgbClr val="FFFFFF"/>
          </a:solidFill>
          <a:ln w="22860">
            <a:solidFill>
              <a:srgbClr val="DFB8BC"/>
            </a:solidFill>
            <a:prstDash val="solid"/>
          </a:ln>
        </p:spPr>
        <p:txBody>
          <a:bodyPr/>
          <a:lstStyle/>
          <a:p>
            <a:endParaRPr lang="en-US" sz="1500"/>
          </a:p>
        </p:txBody>
      </p:sp>
      <p:sp>
        <p:nvSpPr>
          <p:cNvPr id="16" name="Shape 14">
            <a:extLst>
              <a:ext uri="{FF2B5EF4-FFF2-40B4-BE49-F238E27FC236}">
                <a16:creationId xmlns:a16="http://schemas.microsoft.com/office/drawing/2014/main" id="{4F2822C3-A7DE-34C6-1472-0D825794F935}"/>
              </a:ext>
            </a:extLst>
          </p:cNvPr>
          <p:cNvSpPr/>
          <p:nvPr/>
        </p:nvSpPr>
        <p:spPr>
          <a:xfrm>
            <a:off x="6275983" y="4480918"/>
            <a:ext cx="76200" cy="613768"/>
          </a:xfrm>
          <a:prstGeom prst="roundRect">
            <a:avLst>
              <a:gd name="adj" fmla="val 87077"/>
            </a:avLst>
          </a:prstGeom>
          <a:solidFill>
            <a:srgbClr val="DA1B2E"/>
          </a:solidFill>
          <a:ln/>
        </p:spPr>
        <p:txBody>
          <a:bodyPr/>
          <a:lstStyle/>
          <a:p>
            <a:endParaRPr lang="en-US" sz="1500"/>
          </a:p>
        </p:txBody>
      </p:sp>
      <p:sp>
        <p:nvSpPr>
          <p:cNvPr id="17" name="Text 15">
            <a:extLst>
              <a:ext uri="{FF2B5EF4-FFF2-40B4-BE49-F238E27FC236}">
                <a16:creationId xmlns:a16="http://schemas.microsoft.com/office/drawing/2014/main" id="{13E46E3B-F641-3E57-2503-41D95383DDF8}"/>
              </a:ext>
            </a:extLst>
          </p:cNvPr>
          <p:cNvSpPr/>
          <p:nvPr/>
        </p:nvSpPr>
        <p:spPr>
          <a:xfrm>
            <a:off x="6529189" y="4657923"/>
            <a:ext cx="3258840" cy="259755"/>
          </a:xfrm>
          <a:prstGeom prst="rect">
            <a:avLst/>
          </a:prstGeom>
          <a:noFill/>
          <a:ln/>
        </p:spPr>
        <p:txBody>
          <a:bodyPr wrap="none" lIns="0" tIns="0" rIns="0" bIns="0" rtlCol="0" anchor="t"/>
          <a:lstStyle/>
          <a:p>
            <a:pPr>
              <a:lnSpc>
                <a:spcPts val="2042"/>
              </a:lnSpc>
            </a:pPr>
            <a:r>
              <a:rPr lang="en-US" sz="2333" dirty="0">
                <a:solidFill>
                  <a:srgbClr val="3B3535"/>
                </a:solidFill>
                <a:latin typeface="Aptos" panose="020B0004020202020204" pitchFamily="34" charset="0"/>
                <a:ea typeface="Sora Semi Bold" pitchFamily="34" charset="-122"/>
                <a:cs typeface="Sora Semi Bold" pitchFamily="34" charset="-120"/>
              </a:rPr>
              <a:t>Housing Stabilization Services</a:t>
            </a:r>
            <a:endParaRPr lang="en-US" sz="2333" dirty="0">
              <a:latin typeface="Aptos" panose="020B0004020202020204" pitchFamily="34" charset="0"/>
            </a:endParaRPr>
          </a:p>
        </p:txBody>
      </p:sp>
      <p:pic>
        <p:nvPicPr>
          <p:cNvPr id="19" name="Picture 18">
            <a:extLst>
              <a:ext uri="{FF2B5EF4-FFF2-40B4-BE49-F238E27FC236}">
                <a16:creationId xmlns:a16="http://schemas.microsoft.com/office/drawing/2014/main" id="{38BD9946-D3D2-097B-9403-5607C816CA73}"/>
              </a:ext>
            </a:extLst>
          </p:cNvPr>
          <p:cNvPicPr>
            <a:picLocks noChangeAspect="1"/>
          </p:cNvPicPr>
          <p:nvPr/>
        </p:nvPicPr>
        <p:blipFill>
          <a:blip r:embed="rId3"/>
          <a:stretch>
            <a:fillRect/>
          </a:stretch>
        </p:blipFill>
        <p:spPr>
          <a:xfrm>
            <a:off x="8540091" y="238524"/>
            <a:ext cx="2512274" cy="1964608"/>
          </a:xfrm>
          <a:prstGeom prst="rect">
            <a:avLst/>
          </a:prstGeom>
        </p:spPr>
      </p:pic>
      <p:sp>
        <p:nvSpPr>
          <p:cNvPr id="3" name="TextBox 2">
            <a:extLst>
              <a:ext uri="{FF2B5EF4-FFF2-40B4-BE49-F238E27FC236}">
                <a16:creationId xmlns:a16="http://schemas.microsoft.com/office/drawing/2014/main" id="{29F8821C-A36B-C197-C255-A0909ABD4502}"/>
              </a:ext>
            </a:extLst>
          </p:cNvPr>
          <p:cNvSpPr txBox="1"/>
          <p:nvPr/>
        </p:nvSpPr>
        <p:spPr>
          <a:xfrm>
            <a:off x="632240" y="5696146"/>
            <a:ext cx="11111632" cy="646331"/>
          </a:xfrm>
          <a:prstGeom prst="rect">
            <a:avLst/>
          </a:prstGeom>
          <a:noFill/>
          <a:ln w="19050">
            <a:solidFill>
              <a:srgbClr val="FF0000"/>
            </a:solidFill>
          </a:ln>
        </p:spPr>
        <p:txBody>
          <a:bodyPr wrap="square" rtlCol="0">
            <a:spAutoFit/>
          </a:bodyPr>
          <a:lstStyle/>
          <a:p>
            <a:r>
              <a:rPr lang="en-US" dirty="0"/>
              <a:t>We manage critical services today, and we are leading the solutions for tomorrow. We believe we can transform the way services are provided in Nevada, and in doing so, change the futures of tens of thousands of families. </a:t>
            </a:r>
          </a:p>
        </p:txBody>
      </p:sp>
    </p:spTree>
    <p:extLst>
      <p:ext uri="{BB962C8B-B14F-4D97-AF65-F5344CB8AC3E}">
        <p14:creationId xmlns:p14="http://schemas.microsoft.com/office/powerpoint/2010/main" val="2739827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69751-0D5E-7B44-49BB-BB9230B17DDF}"/>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E22F8A8F-2352-48BC-F5D9-9D489C2B5F0F}"/>
              </a:ext>
            </a:extLst>
          </p:cNvPr>
          <p:cNvSpPr/>
          <p:nvPr/>
        </p:nvSpPr>
        <p:spPr>
          <a:xfrm>
            <a:off x="631924" y="901899"/>
            <a:ext cx="7260332" cy="519608"/>
          </a:xfrm>
          <a:prstGeom prst="rect">
            <a:avLst/>
          </a:prstGeom>
          <a:noFill/>
          <a:ln/>
        </p:spPr>
        <p:txBody>
          <a:bodyPr wrap="none" lIns="0" tIns="0" rIns="0" bIns="0" rtlCol="0" anchor="t"/>
          <a:lstStyle/>
          <a:p>
            <a:pPr>
              <a:lnSpc>
                <a:spcPts val="4083"/>
              </a:lnSpc>
            </a:pPr>
            <a:r>
              <a:rPr lang="en-US" sz="3250" b="1" dirty="0">
                <a:solidFill>
                  <a:srgbClr val="1F1E1E"/>
                </a:solidFill>
                <a:ea typeface="Sora Semi Bold" pitchFamily="34" charset="-122"/>
                <a:cs typeface="Sora Semi Bold" pitchFamily="34" charset="-120"/>
              </a:rPr>
              <a:t>The Scale of the Challenge</a:t>
            </a:r>
            <a:endParaRPr lang="en-US" sz="3250" b="1" dirty="0"/>
          </a:p>
        </p:txBody>
      </p:sp>
      <p:sp>
        <p:nvSpPr>
          <p:cNvPr id="3" name="Text 1">
            <a:extLst>
              <a:ext uri="{FF2B5EF4-FFF2-40B4-BE49-F238E27FC236}">
                <a16:creationId xmlns:a16="http://schemas.microsoft.com/office/drawing/2014/main" id="{89F3BCC6-0211-1028-AF44-A7B5E85226C3}"/>
              </a:ext>
            </a:extLst>
          </p:cNvPr>
          <p:cNvSpPr/>
          <p:nvPr/>
        </p:nvSpPr>
        <p:spPr>
          <a:xfrm>
            <a:off x="631924" y="1484610"/>
            <a:ext cx="3130253" cy="259755"/>
          </a:xfrm>
          <a:prstGeom prst="rect">
            <a:avLst/>
          </a:prstGeom>
          <a:noFill/>
          <a:ln/>
        </p:spPr>
        <p:txBody>
          <a:bodyPr wrap="none" lIns="0" tIns="0" rIns="0" bIns="0" rtlCol="0" anchor="t"/>
          <a:lstStyle/>
          <a:p>
            <a:pPr>
              <a:lnSpc>
                <a:spcPts val="2042"/>
              </a:lnSpc>
            </a:pPr>
            <a:r>
              <a:rPr lang="en-US" sz="2333" dirty="0">
                <a:solidFill>
                  <a:srgbClr val="CE3E3E"/>
                </a:solidFill>
                <a:latin typeface="+mj-lt"/>
                <a:ea typeface="Sora Semi Bold" pitchFamily="34" charset="-122"/>
                <a:cs typeface="Sora Semi Bold" pitchFamily="34" charset="-120"/>
              </a:rPr>
              <a:t>Housing Instability in Nevada</a:t>
            </a:r>
            <a:endParaRPr lang="en-US" sz="2333" dirty="0">
              <a:latin typeface="+mj-lt"/>
            </a:endParaRPr>
          </a:p>
        </p:txBody>
      </p:sp>
      <p:sp>
        <p:nvSpPr>
          <p:cNvPr id="4" name="Text 2">
            <a:extLst>
              <a:ext uri="{FF2B5EF4-FFF2-40B4-BE49-F238E27FC236}">
                <a16:creationId xmlns:a16="http://schemas.microsoft.com/office/drawing/2014/main" id="{1635264B-84B8-261E-98EE-5DB42182BA67}"/>
              </a:ext>
            </a:extLst>
          </p:cNvPr>
          <p:cNvSpPr/>
          <p:nvPr/>
        </p:nvSpPr>
        <p:spPr>
          <a:xfrm>
            <a:off x="631924" y="2060278"/>
            <a:ext cx="5365353" cy="521295"/>
          </a:xfrm>
          <a:prstGeom prst="rect">
            <a:avLst/>
          </a:prstGeom>
          <a:noFill/>
          <a:ln/>
        </p:spPr>
        <p:txBody>
          <a:bodyPr wrap="none" lIns="0" tIns="0" rIns="0" bIns="0" rtlCol="0" anchor="t"/>
          <a:lstStyle/>
          <a:p>
            <a:pPr algn="ctr">
              <a:lnSpc>
                <a:spcPts val="4083"/>
              </a:lnSpc>
            </a:pPr>
            <a:r>
              <a:rPr lang="en-US" sz="4083" dirty="0">
                <a:solidFill>
                  <a:srgbClr val="3B3535"/>
                </a:solidFill>
                <a:ea typeface="Sora Semi Bold" pitchFamily="34" charset="-122"/>
                <a:cs typeface="Sora Semi Bold" pitchFamily="34" charset="-120"/>
              </a:rPr>
              <a:t>10K</a:t>
            </a:r>
            <a:endParaRPr lang="en-US" sz="4083" dirty="0"/>
          </a:p>
        </p:txBody>
      </p:sp>
      <p:sp>
        <p:nvSpPr>
          <p:cNvPr id="5" name="Text 3">
            <a:extLst>
              <a:ext uri="{FF2B5EF4-FFF2-40B4-BE49-F238E27FC236}">
                <a16:creationId xmlns:a16="http://schemas.microsoft.com/office/drawing/2014/main" id="{5A839CDA-88E6-5645-FD4C-08D77D7F13C3}"/>
              </a:ext>
            </a:extLst>
          </p:cNvPr>
          <p:cNvSpPr/>
          <p:nvPr/>
        </p:nvSpPr>
        <p:spPr>
          <a:xfrm>
            <a:off x="1523405" y="2779018"/>
            <a:ext cx="3582293" cy="259755"/>
          </a:xfrm>
          <a:prstGeom prst="rect">
            <a:avLst/>
          </a:prstGeom>
          <a:noFill/>
          <a:ln/>
        </p:spPr>
        <p:txBody>
          <a:bodyPr wrap="none" lIns="0" tIns="0" rIns="0" bIns="0" rtlCol="0" anchor="t"/>
          <a:lstStyle/>
          <a:p>
            <a:pPr algn="ctr">
              <a:lnSpc>
                <a:spcPts val="2042"/>
              </a:lnSpc>
            </a:pPr>
            <a:r>
              <a:rPr lang="en-US" sz="2000" dirty="0">
                <a:solidFill>
                  <a:srgbClr val="3B3535"/>
                </a:solidFill>
                <a:latin typeface="Aptos" panose="020B0004020202020204" pitchFamily="34" charset="0"/>
                <a:ea typeface="Sora Semi Bold" pitchFamily="34" charset="-122"/>
                <a:cs typeface="Sora Semi Bold" pitchFamily="34" charset="-120"/>
              </a:rPr>
              <a:t>Experiencing Homelessness Daily</a:t>
            </a:r>
            <a:endParaRPr lang="en-US" sz="2000" dirty="0">
              <a:latin typeface="Aptos" panose="020B0004020202020204" pitchFamily="34" charset="0"/>
            </a:endParaRPr>
          </a:p>
        </p:txBody>
      </p:sp>
      <p:sp>
        <p:nvSpPr>
          <p:cNvPr id="6" name="Text 4">
            <a:extLst>
              <a:ext uri="{FF2B5EF4-FFF2-40B4-BE49-F238E27FC236}">
                <a16:creationId xmlns:a16="http://schemas.microsoft.com/office/drawing/2014/main" id="{0870139A-269B-457A-1582-6FFF559F144F}"/>
              </a:ext>
            </a:extLst>
          </p:cNvPr>
          <p:cNvSpPr/>
          <p:nvPr/>
        </p:nvSpPr>
        <p:spPr>
          <a:xfrm>
            <a:off x="730647" y="3118683"/>
            <a:ext cx="5365353" cy="252710"/>
          </a:xfrm>
          <a:prstGeom prst="rect">
            <a:avLst/>
          </a:prstGeom>
          <a:noFill/>
          <a:ln/>
        </p:spPr>
        <p:txBody>
          <a:bodyPr wrap="none" lIns="0" tIns="0" rIns="0" bIns="0" rtlCol="0" anchor="t"/>
          <a:lstStyle/>
          <a:p>
            <a:pPr algn="ctr">
              <a:lnSpc>
                <a:spcPts val="1958"/>
              </a:lnSpc>
            </a:pPr>
            <a:r>
              <a:rPr lang="en-US" sz="1667" dirty="0">
                <a:solidFill>
                  <a:srgbClr val="3B3535"/>
                </a:solidFill>
                <a:latin typeface="+mj-lt"/>
                <a:ea typeface="Sora Light" pitchFamily="34" charset="-122"/>
                <a:cs typeface="Sora Light" pitchFamily="34" charset="-120"/>
              </a:rPr>
              <a:t>8,000–10,000 individuals on any given day</a:t>
            </a:r>
            <a:endParaRPr lang="en-US" sz="1667" dirty="0">
              <a:latin typeface="+mj-lt"/>
            </a:endParaRPr>
          </a:p>
        </p:txBody>
      </p:sp>
      <p:sp>
        <p:nvSpPr>
          <p:cNvPr id="7" name="Text 5">
            <a:extLst>
              <a:ext uri="{FF2B5EF4-FFF2-40B4-BE49-F238E27FC236}">
                <a16:creationId xmlns:a16="http://schemas.microsoft.com/office/drawing/2014/main" id="{80847191-F4EA-4808-ED7A-FF054C22B6D3}"/>
              </a:ext>
            </a:extLst>
          </p:cNvPr>
          <p:cNvSpPr/>
          <p:nvPr/>
        </p:nvSpPr>
        <p:spPr>
          <a:xfrm>
            <a:off x="6194723" y="2060278"/>
            <a:ext cx="5365353" cy="521295"/>
          </a:xfrm>
          <a:prstGeom prst="rect">
            <a:avLst/>
          </a:prstGeom>
          <a:noFill/>
          <a:ln/>
        </p:spPr>
        <p:txBody>
          <a:bodyPr wrap="none" lIns="0" tIns="0" rIns="0" bIns="0" rtlCol="0" anchor="t"/>
          <a:lstStyle/>
          <a:p>
            <a:pPr algn="ctr">
              <a:lnSpc>
                <a:spcPts val="4083"/>
              </a:lnSpc>
            </a:pPr>
            <a:r>
              <a:rPr lang="en-US" sz="4083" dirty="0">
                <a:solidFill>
                  <a:srgbClr val="3B3535"/>
                </a:solidFill>
                <a:latin typeface="Aptos" panose="020B0004020202020204" pitchFamily="34" charset="0"/>
                <a:ea typeface="Sora Semi Bold" pitchFamily="34" charset="-122"/>
                <a:cs typeface="Sora Semi Bold" pitchFamily="34" charset="-120"/>
              </a:rPr>
              <a:t>78K+</a:t>
            </a:r>
            <a:endParaRPr lang="en-US" sz="4083" dirty="0">
              <a:latin typeface="Aptos" panose="020B0004020202020204" pitchFamily="34" charset="0"/>
            </a:endParaRPr>
          </a:p>
        </p:txBody>
      </p:sp>
      <p:sp>
        <p:nvSpPr>
          <p:cNvPr id="8" name="Text 6">
            <a:extLst>
              <a:ext uri="{FF2B5EF4-FFF2-40B4-BE49-F238E27FC236}">
                <a16:creationId xmlns:a16="http://schemas.microsoft.com/office/drawing/2014/main" id="{1E8E2055-F7E8-FE59-C594-0FA5A287B4E1}"/>
              </a:ext>
            </a:extLst>
          </p:cNvPr>
          <p:cNvSpPr/>
          <p:nvPr/>
        </p:nvSpPr>
        <p:spPr>
          <a:xfrm>
            <a:off x="7838083" y="2806204"/>
            <a:ext cx="2078633" cy="259755"/>
          </a:xfrm>
          <a:prstGeom prst="rect">
            <a:avLst/>
          </a:prstGeom>
          <a:noFill/>
          <a:ln/>
        </p:spPr>
        <p:txBody>
          <a:bodyPr wrap="none" lIns="0" tIns="0" rIns="0" bIns="0" rtlCol="0" anchor="t"/>
          <a:lstStyle/>
          <a:p>
            <a:pPr algn="ctr">
              <a:lnSpc>
                <a:spcPts val="2042"/>
              </a:lnSpc>
            </a:pPr>
            <a:r>
              <a:rPr lang="en-US" sz="2000" dirty="0">
                <a:solidFill>
                  <a:srgbClr val="3B3535"/>
                </a:solidFill>
                <a:latin typeface="Aptos" panose="020B0004020202020204" pitchFamily="34" charset="0"/>
                <a:ea typeface="Sora Semi Bold" pitchFamily="34" charset="-122"/>
                <a:cs typeface="Sora Semi Bold" pitchFamily="34" charset="-120"/>
              </a:rPr>
              <a:t>Unit Shortage</a:t>
            </a:r>
            <a:endParaRPr lang="en-US" sz="2000" dirty="0">
              <a:latin typeface="Aptos" panose="020B0004020202020204" pitchFamily="34" charset="0"/>
            </a:endParaRPr>
          </a:p>
        </p:txBody>
      </p:sp>
      <p:sp>
        <p:nvSpPr>
          <p:cNvPr id="9" name="Text 7">
            <a:extLst>
              <a:ext uri="{FF2B5EF4-FFF2-40B4-BE49-F238E27FC236}">
                <a16:creationId xmlns:a16="http://schemas.microsoft.com/office/drawing/2014/main" id="{A992EEC8-B8B5-9D4B-1D70-6DA7A6517555}"/>
              </a:ext>
            </a:extLst>
          </p:cNvPr>
          <p:cNvSpPr/>
          <p:nvPr/>
        </p:nvSpPr>
        <p:spPr>
          <a:xfrm>
            <a:off x="6194723" y="3133527"/>
            <a:ext cx="5365353" cy="252710"/>
          </a:xfrm>
          <a:prstGeom prst="rect">
            <a:avLst/>
          </a:prstGeom>
          <a:noFill/>
          <a:ln/>
        </p:spPr>
        <p:txBody>
          <a:bodyPr wrap="none" lIns="0" tIns="0" rIns="0" bIns="0" rtlCol="0" anchor="t"/>
          <a:lstStyle/>
          <a:p>
            <a:pPr algn="ctr">
              <a:lnSpc>
                <a:spcPts val="1958"/>
              </a:lnSpc>
            </a:pPr>
            <a:r>
              <a:rPr lang="en-US" sz="2000" dirty="0">
                <a:solidFill>
                  <a:srgbClr val="3B3535"/>
                </a:solidFill>
                <a:latin typeface="Aptos" panose="020B0004020202020204" pitchFamily="34" charset="0"/>
                <a:ea typeface="Sora Light" pitchFamily="34" charset="-122"/>
                <a:cs typeface="Sora Light" pitchFamily="34" charset="-120"/>
              </a:rPr>
              <a:t>Aff</a:t>
            </a:r>
            <a:r>
              <a:rPr lang="en-US" sz="1667" dirty="0">
                <a:solidFill>
                  <a:srgbClr val="3B3535"/>
                </a:solidFill>
                <a:latin typeface="Aptos" panose="020B0004020202020204" pitchFamily="34" charset="0"/>
                <a:ea typeface="Sora Light" pitchFamily="34" charset="-122"/>
                <a:cs typeface="Sora Light" pitchFamily="34" charset="-120"/>
              </a:rPr>
              <a:t>ordable housing units needed</a:t>
            </a:r>
            <a:endParaRPr lang="en-US" sz="1667" dirty="0">
              <a:latin typeface="Aptos" panose="020B0004020202020204" pitchFamily="34" charset="0"/>
            </a:endParaRPr>
          </a:p>
        </p:txBody>
      </p:sp>
      <p:sp>
        <p:nvSpPr>
          <p:cNvPr id="10" name="Text 8">
            <a:extLst>
              <a:ext uri="{FF2B5EF4-FFF2-40B4-BE49-F238E27FC236}">
                <a16:creationId xmlns:a16="http://schemas.microsoft.com/office/drawing/2014/main" id="{13DA19E4-FFEB-ED2E-05C0-0313E8D9A024}"/>
              </a:ext>
            </a:extLst>
          </p:cNvPr>
          <p:cNvSpPr/>
          <p:nvPr/>
        </p:nvSpPr>
        <p:spPr>
          <a:xfrm>
            <a:off x="631924" y="3781128"/>
            <a:ext cx="5365353" cy="521295"/>
          </a:xfrm>
          <a:prstGeom prst="rect">
            <a:avLst/>
          </a:prstGeom>
          <a:noFill/>
          <a:ln/>
        </p:spPr>
        <p:txBody>
          <a:bodyPr wrap="none" lIns="0" tIns="0" rIns="0" bIns="0" rtlCol="0" anchor="t"/>
          <a:lstStyle/>
          <a:p>
            <a:pPr algn="ctr">
              <a:lnSpc>
                <a:spcPts val="4083"/>
              </a:lnSpc>
            </a:pPr>
            <a:r>
              <a:rPr lang="en-US" sz="4083" dirty="0">
                <a:solidFill>
                  <a:srgbClr val="3B3535"/>
                </a:solidFill>
                <a:ea typeface="Sora Semi Bold" pitchFamily="34" charset="-122"/>
                <a:cs typeface="Sora Semi Bold" pitchFamily="34" charset="-120"/>
              </a:rPr>
              <a:t>88K</a:t>
            </a:r>
            <a:endParaRPr lang="en-US" sz="4083" dirty="0"/>
          </a:p>
        </p:txBody>
      </p:sp>
      <p:sp>
        <p:nvSpPr>
          <p:cNvPr id="11" name="Text 9">
            <a:extLst>
              <a:ext uri="{FF2B5EF4-FFF2-40B4-BE49-F238E27FC236}">
                <a16:creationId xmlns:a16="http://schemas.microsoft.com/office/drawing/2014/main" id="{16A667EC-738A-45AB-7DC0-0557C4490159}"/>
              </a:ext>
            </a:extLst>
          </p:cNvPr>
          <p:cNvSpPr/>
          <p:nvPr/>
        </p:nvSpPr>
        <p:spPr>
          <a:xfrm>
            <a:off x="2275284" y="4499868"/>
            <a:ext cx="2078633" cy="259755"/>
          </a:xfrm>
          <a:prstGeom prst="rect">
            <a:avLst/>
          </a:prstGeom>
          <a:noFill/>
          <a:ln/>
        </p:spPr>
        <p:txBody>
          <a:bodyPr wrap="none" lIns="0" tIns="0" rIns="0" bIns="0" rtlCol="0" anchor="t"/>
          <a:lstStyle/>
          <a:p>
            <a:pPr algn="ctr">
              <a:lnSpc>
                <a:spcPts val="2042"/>
              </a:lnSpc>
            </a:pPr>
            <a:r>
              <a:rPr lang="en-US" sz="2000" dirty="0">
                <a:solidFill>
                  <a:srgbClr val="3B3535"/>
                </a:solidFill>
                <a:ea typeface="Sora Semi Bold" pitchFamily="34" charset="-122"/>
                <a:cs typeface="Sora Semi Bold" pitchFamily="34" charset="-120"/>
              </a:rPr>
              <a:t>Households at Risk</a:t>
            </a:r>
            <a:endParaRPr lang="en-US" sz="2000" dirty="0"/>
          </a:p>
        </p:txBody>
      </p:sp>
      <p:sp>
        <p:nvSpPr>
          <p:cNvPr id="12" name="Text 10">
            <a:extLst>
              <a:ext uri="{FF2B5EF4-FFF2-40B4-BE49-F238E27FC236}">
                <a16:creationId xmlns:a16="http://schemas.microsoft.com/office/drawing/2014/main" id="{4389FD9D-4443-40AE-A4BC-20A94EBEA4C0}"/>
              </a:ext>
            </a:extLst>
          </p:cNvPr>
          <p:cNvSpPr/>
          <p:nvPr/>
        </p:nvSpPr>
        <p:spPr>
          <a:xfrm>
            <a:off x="631924" y="4854377"/>
            <a:ext cx="5365353" cy="252710"/>
          </a:xfrm>
          <a:prstGeom prst="rect">
            <a:avLst/>
          </a:prstGeom>
          <a:noFill/>
          <a:ln/>
        </p:spPr>
        <p:txBody>
          <a:bodyPr wrap="none" lIns="0" tIns="0" rIns="0" bIns="0" rtlCol="0" anchor="t"/>
          <a:lstStyle/>
          <a:p>
            <a:pPr algn="ctr">
              <a:lnSpc>
                <a:spcPts val="1958"/>
              </a:lnSpc>
            </a:pPr>
            <a:r>
              <a:rPr lang="en-US" sz="1667" dirty="0">
                <a:solidFill>
                  <a:srgbClr val="3B3535"/>
                </a:solidFill>
                <a:ea typeface="Sora Light" pitchFamily="34" charset="-122"/>
                <a:cs typeface="Sora Light" pitchFamily="34" charset="-120"/>
              </a:rPr>
              <a:t>Households facing instability and imminent risk</a:t>
            </a:r>
            <a:endParaRPr lang="en-US" sz="1667" dirty="0"/>
          </a:p>
        </p:txBody>
      </p:sp>
      <p:sp>
        <p:nvSpPr>
          <p:cNvPr id="13" name="Text 11">
            <a:extLst>
              <a:ext uri="{FF2B5EF4-FFF2-40B4-BE49-F238E27FC236}">
                <a16:creationId xmlns:a16="http://schemas.microsoft.com/office/drawing/2014/main" id="{C41853B0-919C-EE8F-8447-9F225B829683}"/>
              </a:ext>
            </a:extLst>
          </p:cNvPr>
          <p:cNvSpPr/>
          <p:nvPr/>
        </p:nvSpPr>
        <p:spPr>
          <a:xfrm>
            <a:off x="6194723" y="3781128"/>
            <a:ext cx="5365353" cy="521295"/>
          </a:xfrm>
          <a:prstGeom prst="rect">
            <a:avLst/>
          </a:prstGeom>
          <a:noFill/>
          <a:ln/>
        </p:spPr>
        <p:txBody>
          <a:bodyPr wrap="none" lIns="0" tIns="0" rIns="0" bIns="0" rtlCol="0" anchor="t"/>
          <a:lstStyle/>
          <a:p>
            <a:pPr algn="ctr">
              <a:lnSpc>
                <a:spcPts val="4083"/>
              </a:lnSpc>
            </a:pPr>
            <a:r>
              <a:rPr lang="en-US" sz="4083" dirty="0">
                <a:solidFill>
                  <a:srgbClr val="FF0000"/>
                </a:solidFill>
                <a:ea typeface="Sora Semi Bold" pitchFamily="34" charset="-122"/>
                <a:cs typeface="Sora Semi Bold" pitchFamily="34" charset="-120"/>
              </a:rPr>
              <a:t>300K+</a:t>
            </a:r>
            <a:endParaRPr lang="en-US" sz="4083" dirty="0">
              <a:solidFill>
                <a:srgbClr val="FF0000"/>
              </a:solidFill>
            </a:endParaRPr>
          </a:p>
        </p:txBody>
      </p:sp>
      <p:sp>
        <p:nvSpPr>
          <p:cNvPr id="14" name="Text 12">
            <a:extLst>
              <a:ext uri="{FF2B5EF4-FFF2-40B4-BE49-F238E27FC236}">
                <a16:creationId xmlns:a16="http://schemas.microsoft.com/office/drawing/2014/main" id="{B0C6244F-EF46-5024-E0A6-9D735C7972DF}"/>
              </a:ext>
            </a:extLst>
          </p:cNvPr>
          <p:cNvSpPr/>
          <p:nvPr/>
        </p:nvSpPr>
        <p:spPr>
          <a:xfrm>
            <a:off x="7705031" y="4499868"/>
            <a:ext cx="2344638" cy="259755"/>
          </a:xfrm>
          <a:prstGeom prst="rect">
            <a:avLst/>
          </a:prstGeom>
          <a:noFill/>
          <a:ln/>
        </p:spPr>
        <p:txBody>
          <a:bodyPr wrap="none" lIns="0" tIns="0" rIns="0" bIns="0" rtlCol="0" anchor="t"/>
          <a:lstStyle/>
          <a:p>
            <a:pPr algn="ctr">
              <a:lnSpc>
                <a:spcPts val="2042"/>
              </a:lnSpc>
            </a:pPr>
            <a:r>
              <a:rPr lang="en-US" sz="2000" dirty="0">
                <a:solidFill>
                  <a:srgbClr val="3B3535"/>
                </a:solidFill>
                <a:ea typeface="Sora Semi Bold" pitchFamily="34" charset="-122"/>
                <a:cs typeface="Sora Semi Bold" pitchFamily="34" charset="-120"/>
              </a:rPr>
              <a:t>Vulnerable to Eviction</a:t>
            </a:r>
            <a:endParaRPr lang="en-US" sz="2000" dirty="0"/>
          </a:p>
        </p:txBody>
      </p:sp>
      <p:sp>
        <p:nvSpPr>
          <p:cNvPr id="15" name="Text 13">
            <a:extLst>
              <a:ext uri="{FF2B5EF4-FFF2-40B4-BE49-F238E27FC236}">
                <a16:creationId xmlns:a16="http://schemas.microsoft.com/office/drawing/2014/main" id="{D766532F-9743-FF24-10BA-81B1DAF750B5}"/>
              </a:ext>
            </a:extLst>
          </p:cNvPr>
          <p:cNvSpPr/>
          <p:nvPr/>
        </p:nvSpPr>
        <p:spPr>
          <a:xfrm>
            <a:off x="6194723" y="4854377"/>
            <a:ext cx="5365353" cy="252710"/>
          </a:xfrm>
          <a:prstGeom prst="rect">
            <a:avLst/>
          </a:prstGeom>
          <a:noFill/>
          <a:ln/>
        </p:spPr>
        <p:txBody>
          <a:bodyPr wrap="none" lIns="0" tIns="0" rIns="0" bIns="0" rtlCol="0" anchor="t"/>
          <a:lstStyle/>
          <a:p>
            <a:pPr algn="ctr">
              <a:lnSpc>
                <a:spcPts val="1958"/>
              </a:lnSpc>
            </a:pPr>
            <a:r>
              <a:rPr lang="en-US" sz="1667" dirty="0">
                <a:solidFill>
                  <a:srgbClr val="3B3535"/>
                </a:solidFill>
                <a:ea typeface="Sora Light" pitchFamily="34" charset="-122"/>
                <a:cs typeface="Sora Light" pitchFamily="34" charset="-120"/>
              </a:rPr>
              <a:t>People at risk across Nevada</a:t>
            </a:r>
            <a:endParaRPr lang="en-US" sz="1667" dirty="0"/>
          </a:p>
        </p:txBody>
      </p:sp>
      <p:sp>
        <p:nvSpPr>
          <p:cNvPr id="16" name="Shape 14">
            <a:extLst>
              <a:ext uri="{FF2B5EF4-FFF2-40B4-BE49-F238E27FC236}">
                <a16:creationId xmlns:a16="http://schemas.microsoft.com/office/drawing/2014/main" id="{EB62DC81-1945-F381-74B6-94FA1190305D}"/>
              </a:ext>
            </a:extLst>
          </p:cNvPr>
          <p:cNvSpPr/>
          <p:nvPr/>
        </p:nvSpPr>
        <p:spPr>
          <a:xfrm>
            <a:off x="631924" y="5284788"/>
            <a:ext cx="10928152" cy="1046398"/>
          </a:xfrm>
          <a:prstGeom prst="roundRect">
            <a:avLst>
              <a:gd name="adj" fmla="val 9884"/>
            </a:avLst>
          </a:prstGeom>
          <a:solidFill>
            <a:schemeClr val="accent3">
              <a:lumMod val="20000"/>
              <a:lumOff val="80000"/>
            </a:schemeClr>
          </a:solidFill>
          <a:ln/>
        </p:spPr>
        <p:txBody>
          <a:bodyPr/>
          <a:lstStyle/>
          <a:p>
            <a:endParaRPr lang="en-US" sz="1500"/>
          </a:p>
        </p:txBody>
      </p:sp>
      <p:pic>
        <p:nvPicPr>
          <p:cNvPr id="17" name="Image 0" descr="preencoded.png">
            <a:extLst>
              <a:ext uri="{FF2B5EF4-FFF2-40B4-BE49-F238E27FC236}">
                <a16:creationId xmlns:a16="http://schemas.microsoft.com/office/drawing/2014/main" id="{B16C98A6-308B-0603-6439-46371D5A0326}"/>
              </a:ext>
            </a:extLst>
          </p:cNvPr>
          <p:cNvPicPr>
            <a:picLocks noChangeAspect="1"/>
          </p:cNvPicPr>
          <p:nvPr/>
        </p:nvPicPr>
        <p:blipFill>
          <a:blip r:embed="rId3"/>
          <a:stretch>
            <a:fillRect/>
          </a:stretch>
        </p:blipFill>
        <p:spPr>
          <a:xfrm>
            <a:off x="789881" y="5521821"/>
            <a:ext cx="197445" cy="157957"/>
          </a:xfrm>
          <a:prstGeom prst="rect">
            <a:avLst/>
          </a:prstGeom>
        </p:spPr>
      </p:pic>
      <p:sp>
        <p:nvSpPr>
          <p:cNvPr id="18" name="Text 15">
            <a:extLst>
              <a:ext uri="{FF2B5EF4-FFF2-40B4-BE49-F238E27FC236}">
                <a16:creationId xmlns:a16="http://schemas.microsoft.com/office/drawing/2014/main" id="{AED90FED-D7E3-4036-D1D4-5FA5CFAF102B}"/>
              </a:ext>
            </a:extLst>
          </p:cNvPr>
          <p:cNvSpPr/>
          <p:nvPr/>
        </p:nvSpPr>
        <p:spPr>
          <a:xfrm>
            <a:off x="1145282" y="5482232"/>
            <a:ext cx="10256838" cy="473869"/>
          </a:xfrm>
          <a:prstGeom prst="rect">
            <a:avLst/>
          </a:prstGeom>
          <a:noFill/>
          <a:ln/>
        </p:spPr>
        <p:txBody>
          <a:bodyPr wrap="none" lIns="0" tIns="0" rIns="0" bIns="0" rtlCol="0" anchor="t"/>
          <a:lstStyle/>
          <a:p>
            <a:pPr algn="ctr">
              <a:lnSpc>
                <a:spcPts val="1958"/>
              </a:lnSpc>
            </a:pPr>
            <a:r>
              <a:rPr lang="en-US" sz="2000" b="1" dirty="0">
                <a:solidFill>
                  <a:srgbClr val="000000"/>
                </a:solidFill>
                <a:latin typeface="Aptos" panose="020B0004020202020204" pitchFamily="34" charset="0"/>
                <a:ea typeface="Sora Light" pitchFamily="34" charset="-122"/>
                <a:cs typeface="Sora Light" pitchFamily="34" charset="-120"/>
              </a:rPr>
              <a:t>Key message:</a:t>
            </a:r>
            <a:r>
              <a:rPr lang="en-US" sz="2000" dirty="0">
                <a:solidFill>
                  <a:srgbClr val="000000"/>
                </a:solidFill>
                <a:latin typeface="Aptos" panose="020B0004020202020204" pitchFamily="34" charset="0"/>
                <a:ea typeface="Sora Light" pitchFamily="34" charset="-122"/>
                <a:cs typeface="Sora Light" pitchFamily="34" charset="-120"/>
              </a:rPr>
              <a:t> Inflationary pressures effect our neighbors on the edge most acutely. </a:t>
            </a:r>
          </a:p>
          <a:p>
            <a:pPr>
              <a:lnSpc>
                <a:spcPts val="1958"/>
              </a:lnSpc>
            </a:pPr>
            <a:r>
              <a:rPr lang="en-US" sz="2000" dirty="0">
                <a:solidFill>
                  <a:srgbClr val="000000"/>
                </a:solidFill>
                <a:latin typeface="Aptos" panose="020B0004020202020204" pitchFamily="34" charset="0"/>
                <a:ea typeface="Sora Light" pitchFamily="34" charset="-122"/>
                <a:cs typeface="Sora Light" pitchFamily="34" charset="-120"/>
              </a:rPr>
              <a:t>          Our low and very low income (and often working) neighbors.</a:t>
            </a:r>
            <a:endParaRPr lang="en-US" sz="2000" dirty="0">
              <a:latin typeface="Aptos" panose="020B0004020202020204" pitchFamily="34" charset="0"/>
            </a:endParaRPr>
          </a:p>
        </p:txBody>
      </p:sp>
      <p:sp>
        <p:nvSpPr>
          <p:cNvPr id="19" name="TextBox 18">
            <a:extLst>
              <a:ext uri="{FF2B5EF4-FFF2-40B4-BE49-F238E27FC236}">
                <a16:creationId xmlns:a16="http://schemas.microsoft.com/office/drawing/2014/main" id="{23651F34-B57D-5169-E9AE-294EB6E4E77F}"/>
              </a:ext>
            </a:extLst>
          </p:cNvPr>
          <p:cNvSpPr txBox="1"/>
          <p:nvPr/>
        </p:nvSpPr>
        <p:spPr>
          <a:xfrm>
            <a:off x="7445617" y="279639"/>
            <a:ext cx="2604052" cy="1600438"/>
          </a:xfrm>
          <a:prstGeom prst="rect">
            <a:avLst/>
          </a:prstGeom>
          <a:noFill/>
          <a:ln w="28575">
            <a:solidFill>
              <a:srgbClr val="FF0000"/>
            </a:solidFill>
          </a:ln>
        </p:spPr>
        <p:txBody>
          <a:bodyPr wrap="square" rtlCol="0">
            <a:spAutoFit/>
          </a:bodyPr>
          <a:lstStyle/>
          <a:p>
            <a:r>
              <a:rPr lang="en-US" sz="1400" dirty="0"/>
              <a:t>Over 7500 Individuals served</a:t>
            </a:r>
          </a:p>
          <a:p>
            <a:r>
              <a:rPr lang="en-US" sz="1400" dirty="0"/>
              <a:t>50% Black, African American</a:t>
            </a:r>
          </a:p>
          <a:p>
            <a:r>
              <a:rPr lang="en-US" sz="1400" dirty="0"/>
              <a:t>20% Caucasian</a:t>
            </a:r>
          </a:p>
          <a:p>
            <a:r>
              <a:rPr lang="en-US" sz="1400" dirty="0"/>
              <a:t>10% Hispanic</a:t>
            </a:r>
          </a:p>
          <a:p>
            <a:r>
              <a:rPr lang="en-US" sz="1400" dirty="0"/>
              <a:t>20% All other categories</a:t>
            </a:r>
          </a:p>
          <a:p>
            <a:r>
              <a:rPr lang="en-US" sz="1400" dirty="0"/>
              <a:t>15% over 62</a:t>
            </a:r>
          </a:p>
          <a:p>
            <a:r>
              <a:rPr lang="en-US" sz="1400" dirty="0"/>
              <a:t>100% low or very low income</a:t>
            </a:r>
          </a:p>
        </p:txBody>
      </p:sp>
    </p:spTree>
    <p:extLst>
      <p:ext uri="{BB962C8B-B14F-4D97-AF65-F5344CB8AC3E}">
        <p14:creationId xmlns:p14="http://schemas.microsoft.com/office/powerpoint/2010/main" val="2393814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A2DFA-57F7-4F02-EC1E-A19215F59BE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7813C76-50BB-D61A-03D0-59E07E447DFC}"/>
              </a:ext>
            </a:extLst>
          </p:cNvPr>
          <p:cNvSpPr/>
          <p:nvPr/>
        </p:nvSpPr>
        <p:spPr>
          <a:xfrm>
            <a:off x="594171" y="318147"/>
            <a:ext cx="5619056" cy="519608"/>
          </a:xfrm>
          <a:prstGeom prst="rect">
            <a:avLst/>
          </a:prstGeom>
          <a:noFill/>
          <a:ln/>
        </p:spPr>
        <p:txBody>
          <a:bodyPr wrap="none" lIns="0" tIns="0" rIns="0" bIns="0" rtlCol="0" anchor="t"/>
          <a:lstStyle/>
          <a:p>
            <a:pPr>
              <a:lnSpc>
                <a:spcPts val="4083"/>
              </a:lnSpc>
            </a:pPr>
            <a:r>
              <a:rPr lang="en-US" sz="3250" dirty="0">
                <a:solidFill>
                  <a:srgbClr val="1F1E1E"/>
                </a:solidFill>
                <a:latin typeface="+mj-lt"/>
                <a:ea typeface="Sora Semi Bold" pitchFamily="34" charset="-122"/>
                <a:cs typeface="Sora Semi Bold" pitchFamily="34" charset="-120"/>
              </a:rPr>
              <a:t>A Better Approach</a:t>
            </a:r>
            <a:endParaRPr lang="en-US" sz="3250" dirty="0">
              <a:latin typeface="+mj-lt"/>
            </a:endParaRPr>
          </a:p>
        </p:txBody>
      </p:sp>
      <p:sp>
        <p:nvSpPr>
          <p:cNvPr id="3" name="Text 1">
            <a:extLst>
              <a:ext uri="{FF2B5EF4-FFF2-40B4-BE49-F238E27FC236}">
                <a16:creationId xmlns:a16="http://schemas.microsoft.com/office/drawing/2014/main" id="{FCE087B9-BB1F-C575-8B73-766421F567C5}"/>
              </a:ext>
            </a:extLst>
          </p:cNvPr>
          <p:cNvSpPr/>
          <p:nvPr/>
        </p:nvSpPr>
        <p:spPr>
          <a:xfrm>
            <a:off x="594171" y="944910"/>
            <a:ext cx="4086523" cy="259755"/>
          </a:xfrm>
          <a:prstGeom prst="rect">
            <a:avLst/>
          </a:prstGeom>
          <a:noFill/>
          <a:ln/>
        </p:spPr>
        <p:txBody>
          <a:bodyPr wrap="none" lIns="0" tIns="0" rIns="0" bIns="0" rtlCol="0" anchor="t"/>
          <a:lstStyle/>
          <a:p>
            <a:pPr>
              <a:lnSpc>
                <a:spcPts val="2042"/>
              </a:lnSpc>
            </a:pPr>
            <a:r>
              <a:rPr lang="en-US" sz="2000" dirty="0">
                <a:solidFill>
                  <a:srgbClr val="CE3E3E"/>
                </a:solidFill>
                <a:latin typeface="+mj-lt"/>
                <a:ea typeface="Sora Semi Bold" pitchFamily="34" charset="-122"/>
                <a:cs typeface="Sora Semi Bold" pitchFamily="34" charset="-120"/>
              </a:rPr>
              <a:t>Earlier Intervention = Better Outcomes</a:t>
            </a:r>
            <a:endParaRPr lang="en-US" sz="2000" dirty="0">
              <a:latin typeface="+mj-lt"/>
            </a:endParaRPr>
          </a:p>
        </p:txBody>
      </p:sp>
      <p:sp>
        <p:nvSpPr>
          <p:cNvPr id="4" name="Text 2">
            <a:extLst>
              <a:ext uri="{FF2B5EF4-FFF2-40B4-BE49-F238E27FC236}">
                <a16:creationId xmlns:a16="http://schemas.microsoft.com/office/drawing/2014/main" id="{031B61DE-687E-A658-1E7A-A89CB103FCF7}"/>
              </a:ext>
            </a:extLst>
          </p:cNvPr>
          <p:cNvSpPr/>
          <p:nvPr/>
        </p:nvSpPr>
        <p:spPr>
          <a:xfrm>
            <a:off x="594171" y="1304221"/>
            <a:ext cx="2078633" cy="259755"/>
          </a:xfrm>
          <a:prstGeom prst="rect">
            <a:avLst/>
          </a:prstGeom>
          <a:noFill/>
          <a:ln/>
        </p:spPr>
        <p:txBody>
          <a:bodyPr wrap="none" lIns="0" tIns="0" rIns="0" bIns="0" rtlCol="0" anchor="t"/>
          <a:lstStyle/>
          <a:p>
            <a:pPr>
              <a:lnSpc>
                <a:spcPts val="2042"/>
              </a:lnSpc>
            </a:pPr>
            <a:r>
              <a:rPr lang="en-US" sz="2000" dirty="0">
                <a:solidFill>
                  <a:srgbClr val="1F1E1E"/>
                </a:solidFill>
                <a:latin typeface="+mj-lt"/>
                <a:ea typeface="Sora Semi Bold" pitchFamily="34" charset="-122"/>
                <a:cs typeface="Sora Semi Bold" pitchFamily="34" charset="-120"/>
              </a:rPr>
              <a:t>Act Sooner When:</a:t>
            </a:r>
            <a:endParaRPr lang="en-US" sz="2000" dirty="0">
              <a:latin typeface="+mj-lt"/>
            </a:endParaRPr>
          </a:p>
        </p:txBody>
      </p:sp>
      <p:sp>
        <p:nvSpPr>
          <p:cNvPr id="5" name="Shape 3">
            <a:extLst>
              <a:ext uri="{FF2B5EF4-FFF2-40B4-BE49-F238E27FC236}">
                <a16:creationId xmlns:a16="http://schemas.microsoft.com/office/drawing/2014/main" id="{8BC2F18C-89F1-70FD-99D5-E089EBFCFF2B}"/>
              </a:ext>
            </a:extLst>
          </p:cNvPr>
          <p:cNvSpPr/>
          <p:nvPr/>
        </p:nvSpPr>
        <p:spPr>
          <a:xfrm>
            <a:off x="612872" y="1765792"/>
            <a:ext cx="2556669" cy="840380"/>
          </a:xfrm>
          <a:prstGeom prst="roundRect">
            <a:avLst>
              <a:gd name="adj" fmla="val 10640"/>
            </a:avLst>
          </a:prstGeom>
          <a:solidFill>
            <a:srgbClr val="FFFFFF"/>
          </a:solidFill>
          <a:ln w="22860">
            <a:solidFill>
              <a:srgbClr val="DFB8BC"/>
            </a:solidFill>
            <a:prstDash val="solid"/>
          </a:ln>
        </p:spPr>
        <p:txBody>
          <a:bodyPr/>
          <a:lstStyle/>
          <a:p>
            <a:endParaRPr lang="en-US" sz="1500"/>
          </a:p>
        </p:txBody>
      </p:sp>
      <p:sp>
        <p:nvSpPr>
          <p:cNvPr id="7" name="Text 5">
            <a:extLst>
              <a:ext uri="{FF2B5EF4-FFF2-40B4-BE49-F238E27FC236}">
                <a16:creationId xmlns:a16="http://schemas.microsoft.com/office/drawing/2014/main" id="{D536737D-7B6C-1EEE-18D3-80EA63A20DBD}"/>
              </a:ext>
            </a:extLst>
          </p:cNvPr>
          <p:cNvSpPr/>
          <p:nvPr/>
        </p:nvSpPr>
        <p:spPr>
          <a:xfrm>
            <a:off x="789881" y="1933272"/>
            <a:ext cx="2145507" cy="252710"/>
          </a:xfrm>
          <a:prstGeom prst="rect">
            <a:avLst/>
          </a:prstGeom>
          <a:noFill/>
          <a:ln/>
        </p:spPr>
        <p:txBody>
          <a:bodyPr wrap="none" lIns="0" tIns="0" rIns="0" bIns="0" rtlCol="0" anchor="t"/>
          <a:lstStyle/>
          <a:p>
            <a:pPr>
              <a:lnSpc>
                <a:spcPts val="1958"/>
              </a:lnSpc>
            </a:pPr>
            <a:r>
              <a:rPr lang="en-US" sz="2000" dirty="0">
                <a:solidFill>
                  <a:srgbClr val="3B3535"/>
                </a:solidFill>
                <a:latin typeface="+mj-lt"/>
                <a:ea typeface="Sora Light" pitchFamily="34" charset="-122"/>
                <a:cs typeface="Sora Light" pitchFamily="34" charset="-120"/>
              </a:rPr>
              <a:t>Rent is 10 days late</a:t>
            </a:r>
          </a:p>
          <a:p>
            <a:pPr>
              <a:lnSpc>
                <a:spcPts val="1958"/>
              </a:lnSpc>
            </a:pPr>
            <a:r>
              <a:rPr lang="en-US" sz="2000" dirty="0">
                <a:solidFill>
                  <a:srgbClr val="3B3535"/>
                </a:solidFill>
                <a:latin typeface="+mj-lt"/>
                <a:cs typeface="Sora Light" pitchFamily="34" charset="-120"/>
              </a:rPr>
              <a:t>Utility shut off notice</a:t>
            </a:r>
            <a:endParaRPr lang="en-US" sz="2000" dirty="0">
              <a:latin typeface="+mj-lt"/>
            </a:endParaRPr>
          </a:p>
        </p:txBody>
      </p:sp>
      <p:sp>
        <p:nvSpPr>
          <p:cNvPr id="8" name="Shape 6">
            <a:extLst>
              <a:ext uri="{FF2B5EF4-FFF2-40B4-BE49-F238E27FC236}">
                <a16:creationId xmlns:a16="http://schemas.microsoft.com/office/drawing/2014/main" id="{91AF9240-A815-BDBC-CA50-B49504FF23B0}"/>
              </a:ext>
            </a:extLst>
          </p:cNvPr>
          <p:cNvSpPr/>
          <p:nvPr/>
        </p:nvSpPr>
        <p:spPr>
          <a:xfrm>
            <a:off x="3327499" y="1790816"/>
            <a:ext cx="2556768" cy="859433"/>
          </a:xfrm>
          <a:prstGeom prst="roundRect">
            <a:avLst>
              <a:gd name="adj" fmla="val 10640"/>
            </a:avLst>
          </a:prstGeom>
          <a:solidFill>
            <a:srgbClr val="FFFFFF"/>
          </a:solidFill>
          <a:ln w="22860">
            <a:solidFill>
              <a:srgbClr val="DFB8BC"/>
            </a:solidFill>
            <a:prstDash val="solid"/>
          </a:ln>
        </p:spPr>
        <p:txBody>
          <a:bodyPr/>
          <a:lstStyle/>
          <a:p>
            <a:endParaRPr lang="en-US" sz="1500"/>
          </a:p>
        </p:txBody>
      </p:sp>
      <p:sp>
        <p:nvSpPr>
          <p:cNvPr id="10" name="Text 8">
            <a:extLst>
              <a:ext uri="{FF2B5EF4-FFF2-40B4-BE49-F238E27FC236}">
                <a16:creationId xmlns:a16="http://schemas.microsoft.com/office/drawing/2014/main" id="{3B8A7197-2C8D-EC36-4268-254C11BE4475}"/>
              </a:ext>
            </a:extLst>
          </p:cNvPr>
          <p:cNvSpPr/>
          <p:nvPr/>
        </p:nvSpPr>
        <p:spPr>
          <a:xfrm>
            <a:off x="3552130" y="1961878"/>
            <a:ext cx="2145606" cy="505420"/>
          </a:xfrm>
          <a:prstGeom prst="rect">
            <a:avLst/>
          </a:prstGeom>
          <a:noFill/>
          <a:ln/>
        </p:spPr>
        <p:txBody>
          <a:bodyPr wrap="square" lIns="0" tIns="0" rIns="0" bIns="0" rtlCol="0" anchor="t"/>
          <a:lstStyle/>
          <a:p>
            <a:pPr>
              <a:lnSpc>
                <a:spcPts val="1958"/>
              </a:lnSpc>
            </a:pPr>
            <a:r>
              <a:rPr lang="en-US" sz="2000" dirty="0">
                <a:solidFill>
                  <a:srgbClr val="3B3535"/>
                </a:solidFill>
                <a:latin typeface="+mj-lt"/>
                <a:ea typeface="Sora Light" pitchFamily="34" charset="-122"/>
                <a:cs typeface="Sora Light" pitchFamily="34" charset="-120"/>
              </a:rPr>
              <a:t>DV or safety incident with displacement</a:t>
            </a:r>
            <a:endParaRPr lang="en-US" sz="2000" dirty="0">
              <a:latin typeface="+mj-lt"/>
            </a:endParaRPr>
          </a:p>
        </p:txBody>
      </p:sp>
      <p:sp>
        <p:nvSpPr>
          <p:cNvPr id="11" name="Shape 9">
            <a:extLst>
              <a:ext uri="{FF2B5EF4-FFF2-40B4-BE49-F238E27FC236}">
                <a16:creationId xmlns:a16="http://schemas.microsoft.com/office/drawing/2014/main" id="{B94B26FD-CAA5-9425-226B-02059B97E801}"/>
              </a:ext>
            </a:extLst>
          </p:cNvPr>
          <p:cNvSpPr/>
          <p:nvPr/>
        </p:nvSpPr>
        <p:spPr>
          <a:xfrm>
            <a:off x="584299" y="2753361"/>
            <a:ext cx="2556669" cy="671314"/>
          </a:xfrm>
          <a:prstGeom prst="roundRect">
            <a:avLst>
              <a:gd name="adj" fmla="val 15071"/>
            </a:avLst>
          </a:prstGeom>
          <a:solidFill>
            <a:srgbClr val="FFFFFF"/>
          </a:solidFill>
          <a:ln w="22860">
            <a:solidFill>
              <a:srgbClr val="DFB8BC"/>
            </a:solidFill>
            <a:prstDash val="solid"/>
          </a:ln>
        </p:spPr>
        <p:txBody>
          <a:bodyPr/>
          <a:lstStyle/>
          <a:p>
            <a:pPr algn="ctr"/>
            <a:r>
              <a:rPr lang="en-US" sz="2000" dirty="0"/>
              <a:t>Job Disruption or a Community referral</a:t>
            </a:r>
          </a:p>
          <a:p>
            <a:endParaRPr lang="en-US" sz="2000" dirty="0"/>
          </a:p>
        </p:txBody>
      </p:sp>
      <p:sp>
        <p:nvSpPr>
          <p:cNvPr id="13" name="Text 11">
            <a:extLst>
              <a:ext uri="{FF2B5EF4-FFF2-40B4-BE49-F238E27FC236}">
                <a16:creationId xmlns:a16="http://schemas.microsoft.com/office/drawing/2014/main" id="{0BA1CC3A-6DCD-2341-39E3-5A7A9F2631F5}"/>
              </a:ext>
            </a:extLst>
          </p:cNvPr>
          <p:cNvSpPr/>
          <p:nvPr/>
        </p:nvSpPr>
        <p:spPr>
          <a:xfrm>
            <a:off x="866081" y="4135338"/>
            <a:ext cx="2145507" cy="252710"/>
          </a:xfrm>
          <a:prstGeom prst="rect">
            <a:avLst/>
          </a:prstGeom>
          <a:noFill/>
          <a:ln/>
        </p:spPr>
        <p:txBody>
          <a:bodyPr wrap="none" lIns="0" tIns="0" rIns="0" bIns="0" rtlCol="0" anchor="t"/>
          <a:lstStyle/>
          <a:p>
            <a:pPr>
              <a:lnSpc>
                <a:spcPts val="1958"/>
              </a:lnSpc>
            </a:pPr>
            <a:endParaRPr lang="en-US" sz="1208" dirty="0"/>
          </a:p>
        </p:txBody>
      </p:sp>
      <p:sp>
        <p:nvSpPr>
          <p:cNvPr id="14" name="Shape 12">
            <a:extLst>
              <a:ext uri="{FF2B5EF4-FFF2-40B4-BE49-F238E27FC236}">
                <a16:creationId xmlns:a16="http://schemas.microsoft.com/office/drawing/2014/main" id="{98C8085F-A326-90BE-EA5B-8A4303340C74}"/>
              </a:ext>
            </a:extLst>
          </p:cNvPr>
          <p:cNvSpPr/>
          <p:nvPr/>
        </p:nvSpPr>
        <p:spPr>
          <a:xfrm>
            <a:off x="3327499" y="2768176"/>
            <a:ext cx="2556768" cy="671314"/>
          </a:xfrm>
          <a:prstGeom prst="roundRect">
            <a:avLst>
              <a:gd name="adj" fmla="val 15071"/>
            </a:avLst>
          </a:prstGeom>
          <a:solidFill>
            <a:srgbClr val="FFFFFF"/>
          </a:solidFill>
          <a:ln w="22860">
            <a:solidFill>
              <a:srgbClr val="DFB8BC"/>
            </a:solidFill>
            <a:prstDash val="solid"/>
          </a:ln>
        </p:spPr>
        <p:txBody>
          <a:bodyPr/>
          <a:lstStyle/>
          <a:p>
            <a:endParaRPr lang="en-US" sz="1500"/>
          </a:p>
        </p:txBody>
      </p:sp>
      <p:sp>
        <p:nvSpPr>
          <p:cNvPr id="16" name="Text 14">
            <a:extLst>
              <a:ext uri="{FF2B5EF4-FFF2-40B4-BE49-F238E27FC236}">
                <a16:creationId xmlns:a16="http://schemas.microsoft.com/office/drawing/2014/main" id="{F90E0E3A-22E7-EBAC-7D4A-D2112AC77E99}"/>
              </a:ext>
            </a:extLst>
          </p:cNvPr>
          <p:cNvSpPr/>
          <p:nvPr/>
        </p:nvSpPr>
        <p:spPr>
          <a:xfrm>
            <a:off x="3533080" y="2897486"/>
            <a:ext cx="2145606" cy="252710"/>
          </a:xfrm>
          <a:prstGeom prst="rect">
            <a:avLst/>
          </a:prstGeom>
          <a:noFill/>
          <a:ln/>
        </p:spPr>
        <p:txBody>
          <a:bodyPr wrap="none" lIns="0" tIns="0" rIns="0" bIns="0" rtlCol="0" anchor="t"/>
          <a:lstStyle/>
          <a:p>
            <a:pPr>
              <a:lnSpc>
                <a:spcPts val="1958"/>
              </a:lnSpc>
            </a:pPr>
            <a:r>
              <a:rPr lang="en-US" sz="2000" dirty="0">
                <a:solidFill>
                  <a:srgbClr val="3B3535"/>
                </a:solidFill>
                <a:latin typeface="+mj-lt"/>
                <a:ea typeface="Sora Light" pitchFamily="34" charset="-122"/>
                <a:cs typeface="Sora Light" pitchFamily="34" charset="-120"/>
              </a:rPr>
              <a:t>School ID’s </a:t>
            </a:r>
          </a:p>
          <a:p>
            <a:pPr>
              <a:lnSpc>
                <a:spcPts val="1958"/>
              </a:lnSpc>
            </a:pPr>
            <a:r>
              <a:rPr lang="en-US" sz="2000" dirty="0">
                <a:solidFill>
                  <a:srgbClr val="3B3535"/>
                </a:solidFill>
                <a:latin typeface="+mj-lt"/>
                <a:ea typeface="Sora Light" pitchFamily="34" charset="-122"/>
                <a:cs typeface="Sora Light" pitchFamily="34" charset="-120"/>
              </a:rPr>
              <a:t>instability/absences</a:t>
            </a:r>
            <a:endParaRPr lang="en-US" sz="2000" dirty="0">
              <a:latin typeface="+mj-lt"/>
            </a:endParaRPr>
          </a:p>
        </p:txBody>
      </p:sp>
      <p:sp>
        <p:nvSpPr>
          <p:cNvPr id="17" name="Text 15">
            <a:extLst>
              <a:ext uri="{FF2B5EF4-FFF2-40B4-BE49-F238E27FC236}">
                <a16:creationId xmlns:a16="http://schemas.microsoft.com/office/drawing/2014/main" id="{811454BD-7DBB-622B-8B4C-D1578880A9E1}"/>
              </a:ext>
            </a:extLst>
          </p:cNvPr>
          <p:cNvSpPr/>
          <p:nvPr/>
        </p:nvSpPr>
        <p:spPr>
          <a:xfrm>
            <a:off x="6660793" y="577951"/>
            <a:ext cx="2078633" cy="259755"/>
          </a:xfrm>
          <a:prstGeom prst="rect">
            <a:avLst/>
          </a:prstGeom>
          <a:noFill/>
          <a:ln/>
        </p:spPr>
        <p:txBody>
          <a:bodyPr wrap="none" lIns="0" tIns="0" rIns="0" bIns="0" rtlCol="0" anchor="t"/>
          <a:lstStyle/>
          <a:p>
            <a:pPr>
              <a:lnSpc>
                <a:spcPts val="2042"/>
              </a:lnSpc>
            </a:pPr>
            <a:r>
              <a:rPr lang="en-US" sz="2000" dirty="0">
                <a:solidFill>
                  <a:srgbClr val="1F1E1E"/>
                </a:solidFill>
                <a:latin typeface="+mj-lt"/>
                <a:ea typeface="Sora Semi Bold" pitchFamily="34" charset="-122"/>
                <a:cs typeface="Sora Semi Bold" pitchFamily="34" charset="-120"/>
              </a:rPr>
              <a:t>Strategy</a:t>
            </a:r>
            <a:endParaRPr lang="en-US" sz="2000" dirty="0">
              <a:latin typeface="+mj-lt"/>
            </a:endParaRPr>
          </a:p>
        </p:txBody>
      </p:sp>
      <p:sp>
        <p:nvSpPr>
          <p:cNvPr id="18" name="Text 16">
            <a:extLst>
              <a:ext uri="{FF2B5EF4-FFF2-40B4-BE49-F238E27FC236}">
                <a16:creationId xmlns:a16="http://schemas.microsoft.com/office/drawing/2014/main" id="{0B8D6F31-8057-8B0E-C243-CACEA371F0F5}"/>
              </a:ext>
            </a:extLst>
          </p:cNvPr>
          <p:cNvSpPr/>
          <p:nvPr/>
        </p:nvSpPr>
        <p:spPr>
          <a:xfrm>
            <a:off x="6660793" y="849303"/>
            <a:ext cx="5271393" cy="1429345"/>
          </a:xfrm>
          <a:prstGeom prst="rect">
            <a:avLst/>
          </a:prstGeom>
          <a:noFill/>
          <a:ln/>
        </p:spPr>
        <p:txBody>
          <a:bodyPr wrap="square" lIns="0" tIns="0" rIns="0" bIns="0" rtlCol="0" anchor="t"/>
          <a:lstStyle/>
          <a:p>
            <a:pPr marL="285739" indent="-285739">
              <a:lnSpc>
                <a:spcPts val="1958"/>
              </a:lnSpc>
              <a:buSzPct val="100000"/>
              <a:buChar char="•"/>
            </a:pPr>
            <a:r>
              <a:rPr lang="en-US" sz="1667" dirty="0">
                <a:solidFill>
                  <a:srgbClr val="3B3535"/>
                </a:solidFill>
                <a:latin typeface="+mj-lt"/>
                <a:ea typeface="Sora Light" pitchFamily="34" charset="-122"/>
                <a:cs typeface="Sora Light" pitchFamily="34" charset="-120"/>
              </a:rPr>
              <a:t>Statewide, virtual-first delivery from Day 1</a:t>
            </a:r>
            <a:endParaRPr lang="en-US" sz="1667" dirty="0">
              <a:latin typeface="+mj-lt"/>
            </a:endParaRPr>
          </a:p>
          <a:p>
            <a:pPr marL="285739" indent="-285739">
              <a:lnSpc>
                <a:spcPts val="1958"/>
              </a:lnSpc>
              <a:buSzPct val="100000"/>
              <a:buChar char="•"/>
            </a:pPr>
            <a:r>
              <a:rPr lang="en-US" sz="1667" dirty="0">
                <a:solidFill>
                  <a:srgbClr val="3B3535"/>
                </a:solidFill>
                <a:latin typeface="+mj-lt"/>
                <a:ea typeface="Sora Light" pitchFamily="34" charset="-122"/>
                <a:cs typeface="Sora Light" pitchFamily="34" charset="-120"/>
              </a:rPr>
              <a:t>Rapid response at first signs of risk</a:t>
            </a:r>
            <a:endParaRPr lang="en-US" sz="1667" dirty="0">
              <a:latin typeface="+mj-lt"/>
            </a:endParaRPr>
          </a:p>
          <a:p>
            <a:pPr marL="285739" indent="-285739">
              <a:lnSpc>
                <a:spcPts val="1958"/>
              </a:lnSpc>
              <a:buSzPct val="100000"/>
              <a:buChar char="•"/>
            </a:pPr>
            <a:r>
              <a:rPr lang="en-US" sz="1667" dirty="0">
                <a:solidFill>
                  <a:srgbClr val="3B3535"/>
                </a:solidFill>
                <a:latin typeface="+mj-lt"/>
                <a:ea typeface="Sora Light" pitchFamily="34" charset="-122"/>
                <a:cs typeface="Sora Light" pitchFamily="34" charset="-120"/>
              </a:rPr>
              <a:t>Delivered through a public/private partnership</a:t>
            </a:r>
            <a:endParaRPr lang="en-US" sz="1667" dirty="0">
              <a:latin typeface="+mj-lt"/>
            </a:endParaRPr>
          </a:p>
          <a:p>
            <a:pPr marL="285739" indent="-285739">
              <a:lnSpc>
                <a:spcPts val="1958"/>
              </a:lnSpc>
              <a:buSzPct val="100000"/>
              <a:buChar char="•"/>
            </a:pPr>
            <a:r>
              <a:rPr lang="en-US" sz="1667" dirty="0">
                <a:solidFill>
                  <a:srgbClr val="3B3535"/>
                </a:solidFill>
                <a:latin typeface="+mj-lt"/>
                <a:ea typeface="Sora Light" pitchFamily="34" charset="-122"/>
                <a:cs typeface="Sora Light" pitchFamily="34" charset="-120"/>
              </a:rPr>
              <a:t>Led by an agency with a proven track record of rapid, effective service delivery</a:t>
            </a:r>
            <a:endParaRPr lang="en-US" sz="1667" dirty="0">
              <a:latin typeface="+mj-lt"/>
            </a:endParaRPr>
          </a:p>
        </p:txBody>
      </p:sp>
      <p:sp>
        <p:nvSpPr>
          <p:cNvPr id="19" name="Shape 17">
            <a:extLst>
              <a:ext uri="{FF2B5EF4-FFF2-40B4-BE49-F238E27FC236}">
                <a16:creationId xmlns:a16="http://schemas.microsoft.com/office/drawing/2014/main" id="{D0320F17-9EBA-D385-9085-745E096EF78D}"/>
              </a:ext>
            </a:extLst>
          </p:cNvPr>
          <p:cNvSpPr/>
          <p:nvPr/>
        </p:nvSpPr>
        <p:spPr>
          <a:xfrm>
            <a:off x="473967" y="5913090"/>
            <a:ext cx="10928152" cy="671314"/>
          </a:xfrm>
          <a:prstGeom prst="roundRect">
            <a:avLst>
              <a:gd name="adj" fmla="val 9884"/>
            </a:avLst>
          </a:prstGeom>
          <a:solidFill>
            <a:srgbClr val="B6FCB8"/>
          </a:solidFill>
          <a:ln/>
        </p:spPr>
        <p:txBody>
          <a:bodyPr/>
          <a:lstStyle/>
          <a:p>
            <a:endParaRPr lang="en-US" sz="1500"/>
          </a:p>
        </p:txBody>
      </p:sp>
      <p:sp>
        <p:nvSpPr>
          <p:cNvPr id="21" name="Text 18">
            <a:extLst>
              <a:ext uri="{FF2B5EF4-FFF2-40B4-BE49-F238E27FC236}">
                <a16:creationId xmlns:a16="http://schemas.microsoft.com/office/drawing/2014/main" id="{6D3B2BE6-BE08-7D82-E13F-622B67867D90}"/>
              </a:ext>
            </a:extLst>
          </p:cNvPr>
          <p:cNvSpPr/>
          <p:nvPr/>
        </p:nvSpPr>
        <p:spPr>
          <a:xfrm>
            <a:off x="832902" y="6134700"/>
            <a:ext cx="10256838" cy="252710"/>
          </a:xfrm>
          <a:prstGeom prst="rect">
            <a:avLst/>
          </a:prstGeom>
          <a:noFill/>
          <a:ln/>
        </p:spPr>
        <p:txBody>
          <a:bodyPr wrap="none" lIns="0" tIns="0" rIns="0" bIns="0" rtlCol="0" anchor="t"/>
          <a:lstStyle/>
          <a:p>
            <a:pPr>
              <a:lnSpc>
                <a:spcPts val="1958"/>
              </a:lnSpc>
            </a:pPr>
            <a:r>
              <a:rPr lang="en-US" sz="2000" b="1" dirty="0">
                <a:solidFill>
                  <a:srgbClr val="000000"/>
                </a:solidFill>
                <a:latin typeface="+mj-lt"/>
                <a:ea typeface="Sora Light" pitchFamily="34" charset="-122"/>
                <a:cs typeface="Sora Light" pitchFamily="34" charset="-120"/>
              </a:rPr>
              <a:t>Key message:</a:t>
            </a:r>
            <a:r>
              <a:rPr lang="en-US" sz="2000" dirty="0">
                <a:solidFill>
                  <a:srgbClr val="000000"/>
                </a:solidFill>
                <a:latin typeface="+mj-lt"/>
                <a:ea typeface="Sora Light" pitchFamily="34" charset="-122"/>
                <a:cs typeface="Sora Light" pitchFamily="34" charset="-120"/>
              </a:rPr>
              <a:t> Meet people before crisis escalates. This is community infrastructure</a:t>
            </a:r>
            <a:endParaRPr lang="en-US" sz="2000" dirty="0">
              <a:latin typeface="+mj-lt"/>
            </a:endParaRPr>
          </a:p>
        </p:txBody>
      </p:sp>
      <p:sp>
        <p:nvSpPr>
          <p:cNvPr id="23" name="TextBox 22">
            <a:extLst>
              <a:ext uri="{FF2B5EF4-FFF2-40B4-BE49-F238E27FC236}">
                <a16:creationId xmlns:a16="http://schemas.microsoft.com/office/drawing/2014/main" id="{AC71961A-EDC3-29DF-C87E-7794C603C8FD}"/>
              </a:ext>
            </a:extLst>
          </p:cNvPr>
          <p:cNvSpPr txBox="1"/>
          <p:nvPr/>
        </p:nvSpPr>
        <p:spPr>
          <a:xfrm>
            <a:off x="564793" y="3604837"/>
            <a:ext cx="6096000" cy="1330557"/>
          </a:xfrm>
          <a:prstGeom prst="rect">
            <a:avLst/>
          </a:prstGeom>
          <a:noFill/>
        </p:spPr>
        <p:txBody>
          <a:bodyPr wrap="square">
            <a:spAutoFit/>
          </a:bodyPr>
          <a:lstStyle/>
          <a:p>
            <a:pPr marL="0" indent="0" algn="l">
              <a:lnSpc>
                <a:spcPts val="4900"/>
              </a:lnSpc>
              <a:buNone/>
            </a:pPr>
            <a:r>
              <a:rPr lang="en-US" sz="3900" dirty="0">
                <a:solidFill>
                  <a:srgbClr val="1F1E1E"/>
                </a:solidFill>
                <a:latin typeface="+mj-lt"/>
                <a:ea typeface="Sora Semi Bold" pitchFamily="34" charset="-122"/>
                <a:cs typeface="Sora Semi Bold" pitchFamily="34" charset="-120"/>
              </a:rPr>
              <a:t>The Nevada Housing Stabilization Fund</a:t>
            </a:r>
            <a:endParaRPr lang="en-US" sz="3900" dirty="0">
              <a:latin typeface="+mj-lt"/>
            </a:endParaRPr>
          </a:p>
        </p:txBody>
      </p:sp>
      <p:sp>
        <p:nvSpPr>
          <p:cNvPr id="25" name="Text 3">
            <a:extLst>
              <a:ext uri="{FF2B5EF4-FFF2-40B4-BE49-F238E27FC236}">
                <a16:creationId xmlns:a16="http://schemas.microsoft.com/office/drawing/2014/main" id="{9CCF5045-4984-79B8-0FFE-3FC0F8FBA794}"/>
              </a:ext>
            </a:extLst>
          </p:cNvPr>
          <p:cNvSpPr/>
          <p:nvPr/>
        </p:nvSpPr>
        <p:spPr>
          <a:xfrm>
            <a:off x="691654" y="5014576"/>
            <a:ext cx="2494359" cy="311706"/>
          </a:xfrm>
          <a:prstGeom prst="rect">
            <a:avLst/>
          </a:prstGeom>
          <a:noFill/>
          <a:ln/>
        </p:spPr>
        <p:txBody>
          <a:bodyPr wrap="none" lIns="0" tIns="0" rIns="0" bIns="0" rtlCol="0" anchor="t"/>
          <a:lstStyle/>
          <a:p>
            <a:pPr marL="0" indent="0" algn="l">
              <a:lnSpc>
                <a:spcPts val="2450"/>
              </a:lnSpc>
              <a:buNone/>
            </a:pPr>
            <a:endParaRPr lang="en-US" sz="2400" dirty="0">
              <a:latin typeface="+mj-lt"/>
            </a:endParaRPr>
          </a:p>
        </p:txBody>
      </p:sp>
      <p:sp>
        <p:nvSpPr>
          <p:cNvPr id="26" name="TextBox 25">
            <a:extLst>
              <a:ext uri="{FF2B5EF4-FFF2-40B4-BE49-F238E27FC236}">
                <a16:creationId xmlns:a16="http://schemas.microsoft.com/office/drawing/2014/main" id="{DCBD35E5-98F5-238E-34F7-B5B283D96D19}"/>
              </a:ext>
            </a:extLst>
          </p:cNvPr>
          <p:cNvSpPr txBox="1"/>
          <p:nvPr/>
        </p:nvSpPr>
        <p:spPr>
          <a:xfrm>
            <a:off x="691654" y="5014576"/>
            <a:ext cx="5858233" cy="694870"/>
          </a:xfrm>
          <a:prstGeom prst="rect">
            <a:avLst/>
          </a:prstGeom>
          <a:noFill/>
        </p:spPr>
        <p:txBody>
          <a:bodyPr wrap="square" rtlCol="0">
            <a:spAutoFit/>
          </a:bodyPr>
          <a:lstStyle/>
          <a:p>
            <a:pPr marL="342900" indent="-342900">
              <a:lnSpc>
                <a:spcPts val="2350"/>
              </a:lnSpc>
              <a:buSzPct val="100000"/>
              <a:buChar char="•"/>
            </a:pPr>
            <a:r>
              <a:rPr lang="en-US">
                <a:solidFill>
                  <a:srgbClr val="000000"/>
                </a:solidFill>
                <a:ea typeface="Sora Light" pitchFamily="34" charset="-122"/>
                <a:cs typeface="Sora Light" pitchFamily="34" charset="-120"/>
              </a:rPr>
              <a:t>State level flexible funding for early intervention</a:t>
            </a:r>
            <a:endParaRPr lang="en-US"/>
          </a:p>
          <a:p>
            <a:pPr marL="342900" indent="-342900">
              <a:lnSpc>
                <a:spcPts val="2350"/>
              </a:lnSpc>
              <a:buSzPct val="100000"/>
              <a:buChar char="•"/>
            </a:pPr>
            <a:r>
              <a:rPr lang="en-US">
                <a:solidFill>
                  <a:srgbClr val="000000"/>
                </a:solidFill>
                <a:ea typeface="Sora Light" pitchFamily="34" charset="-122"/>
                <a:cs typeface="Sora Light" pitchFamily="34" charset="-120"/>
              </a:rPr>
              <a:t>Short-term support to prevent long-term crisis</a:t>
            </a:r>
            <a:endParaRPr lang="en-US" dirty="0"/>
          </a:p>
        </p:txBody>
      </p:sp>
      <p:sp>
        <p:nvSpPr>
          <p:cNvPr id="28" name="TextBox 27">
            <a:extLst>
              <a:ext uri="{FF2B5EF4-FFF2-40B4-BE49-F238E27FC236}">
                <a16:creationId xmlns:a16="http://schemas.microsoft.com/office/drawing/2014/main" id="{B2926599-2982-473D-9DF6-D34350B2DB93}"/>
              </a:ext>
            </a:extLst>
          </p:cNvPr>
          <p:cNvSpPr txBox="1"/>
          <p:nvPr/>
        </p:nvSpPr>
        <p:spPr>
          <a:xfrm>
            <a:off x="6962081" y="3695094"/>
            <a:ext cx="5705061" cy="2021002"/>
          </a:xfrm>
          <a:prstGeom prst="rect">
            <a:avLst/>
          </a:prstGeom>
          <a:noFill/>
        </p:spPr>
        <p:txBody>
          <a:bodyPr wrap="square" rtlCol="0">
            <a:spAutoFit/>
          </a:bodyPr>
          <a:lstStyle/>
          <a:p>
            <a:pPr marL="285750" indent="-285750">
              <a:lnSpc>
                <a:spcPts val="2450"/>
              </a:lnSpc>
              <a:buFont typeface="Arial" panose="020B0604020202020204" pitchFamily="34" charset="0"/>
              <a:buChar char="•"/>
            </a:pPr>
            <a:r>
              <a:rPr lang="en-US" dirty="0">
                <a:solidFill>
                  <a:srgbClr val="3B3535"/>
                </a:solidFill>
                <a:ea typeface="Sora Semi Bold" pitchFamily="34" charset="-122"/>
                <a:cs typeface="Sora Semi Bold" pitchFamily="34" charset="-120"/>
              </a:rPr>
              <a:t>Rent &amp; Utilities</a:t>
            </a:r>
          </a:p>
          <a:p>
            <a:pPr marL="285750" indent="-285750">
              <a:lnSpc>
                <a:spcPts val="2450"/>
              </a:lnSpc>
              <a:buFont typeface="Arial" panose="020B0604020202020204" pitchFamily="34" charset="0"/>
              <a:buChar char="•"/>
            </a:pPr>
            <a:r>
              <a:rPr lang="en-US" dirty="0">
                <a:solidFill>
                  <a:srgbClr val="3B3535"/>
                </a:solidFill>
                <a:cs typeface="Sora Semi Bold" pitchFamily="34" charset="-120"/>
              </a:rPr>
              <a:t>Auto Repairs</a:t>
            </a:r>
          </a:p>
          <a:p>
            <a:pPr marL="285750" indent="-285750">
              <a:lnSpc>
                <a:spcPts val="2450"/>
              </a:lnSpc>
              <a:buFont typeface="Arial" panose="020B0604020202020204" pitchFamily="34" charset="0"/>
              <a:buChar char="•"/>
            </a:pPr>
            <a:r>
              <a:rPr lang="en-US" dirty="0">
                <a:solidFill>
                  <a:srgbClr val="3B3535"/>
                </a:solidFill>
                <a:cs typeface="Sora Semi Bold" pitchFamily="34" charset="-120"/>
              </a:rPr>
              <a:t>Childcare Copays</a:t>
            </a:r>
          </a:p>
          <a:p>
            <a:pPr marL="285750" indent="-285750">
              <a:lnSpc>
                <a:spcPts val="2450"/>
              </a:lnSpc>
              <a:buFont typeface="Arial" panose="020B0604020202020204" pitchFamily="34" charset="0"/>
              <a:buChar char="•"/>
            </a:pPr>
            <a:r>
              <a:rPr lang="en-US" dirty="0">
                <a:solidFill>
                  <a:srgbClr val="3B3535"/>
                </a:solidFill>
                <a:cs typeface="Sora Semi Bold" pitchFamily="34" charset="-120"/>
              </a:rPr>
              <a:t>Employment Services</a:t>
            </a:r>
          </a:p>
          <a:p>
            <a:pPr marL="285750" indent="-285750">
              <a:lnSpc>
                <a:spcPts val="2450"/>
              </a:lnSpc>
              <a:buFont typeface="Arial" panose="020B0604020202020204" pitchFamily="34" charset="0"/>
              <a:buChar char="•"/>
            </a:pPr>
            <a:r>
              <a:rPr lang="en-US" dirty="0">
                <a:solidFill>
                  <a:srgbClr val="3B3535"/>
                </a:solidFill>
                <a:cs typeface="Sora Semi Bold" pitchFamily="34" charset="-120"/>
              </a:rPr>
              <a:t>Case Management</a:t>
            </a:r>
          </a:p>
          <a:p>
            <a:pPr marL="285750" indent="-285750">
              <a:lnSpc>
                <a:spcPts val="2450"/>
              </a:lnSpc>
              <a:buFont typeface="Arial" panose="020B0604020202020204" pitchFamily="34" charset="0"/>
              <a:buChar char="•"/>
            </a:pPr>
            <a:r>
              <a:rPr lang="en-US" dirty="0">
                <a:solidFill>
                  <a:srgbClr val="3B3535"/>
                </a:solidFill>
                <a:ea typeface="Sora Semi Bold" pitchFamily="34" charset="-122"/>
                <a:cs typeface="Sora Semi Bold" pitchFamily="34" charset="-120"/>
              </a:rPr>
              <a:t>Stabilization Services</a:t>
            </a:r>
            <a:endParaRPr lang="en-US" dirty="0"/>
          </a:p>
        </p:txBody>
      </p:sp>
    </p:spTree>
    <p:extLst>
      <p:ext uri="{BB962C8B-B14F-4D97-AF65-F5344CB8AC3E}">
        <p14:creationId xmlns:p14="http://schemas.microsoft.com/office/powerpoint/2010/main" val="804271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TotalTime>
  <Words>301</Words>
  <Application>Microsoft Office PowerPoint</Application>
  <PresentationFormat>Widescreen</PresentationFormat>
  <Paragraphs>64</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Aptos Display</vt:lpstr>
      <vt:lpstr>Arial</vt:lpstr>
      <vt:lpstr>Sora Light</vt:lpstr>
      <vt:lpstr>Sora Semi Bold</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Aaron Sheets</dc:creator>
  <cp:lastModifiedBy>Aaron Sheets</cp:lastModifiedBy>
  <cp:revision>1</cp:revision>
  <dcterms:created xsi:type="dcterms:W3CDTF">2026-08-05T14:04:35Z</dcterms:created>
  <dcterms:modified xsi:type="dcterms:W3CDTF">2026-08-05T14:45:30Z</dcterms:modified>
</cp:coreProperties>
</file>